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4" r:id="rId2"/>
    <p:sldId id="263" r:id="rId3"/>
    <p:sldId id="295" r:id="rId4"/>
    <p:sldId id="296" r:id="rId5"/>
    <p:sldId id="257" r:id="rId6"/>
    <p:sldId id="258" r:id="rId7"/>
    <p:sldId id="274" r:id="rId8"/>
    <p:sldId id="275" r:id="rId9"/>
    <p:sldId id="276" r:id="rId10"/>
    <p:sldId id="277" r:id="rId11"/>
    <p:sldId id="278" r:id="rId12"/>
    <p:sldId id="279" r:id="rId13"/>
    <p:sldId id="280" r:id="rId14"/>
    <p:sldId id="282" r:id="rId15"/>
    <p:sldId id="284" r:id="rId16"/>
    <p:sldId id="294" r:id="rId17"/>
    <p:sldId id="285" r:id="rId18"/>
    <p:sldId id="286" r:id="rId19"/>
    <p:sldId id="287" r:id="rId20"/>
    <p:sldId id="288" r:id="rId21"/>
    <p:sldId id="289" r:id="rId22"/>
    <p:sldId id="290" r:id="rId23"/>
    <p:sldId id="291" r:id="rId24"/>
    <p:sldId id="292" r:id="rId25"/>
    <p:sldId id="293" r:id="rId26"/>
    <p:sldId id="272" r:id="rId2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0" d="100"/>
          <a:sy n="40" d="100"/>
        </p:scale>
        <p:origin x="-1386" y="-2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8F6FA3-A281-4240-8691-6F12DB44623E}" type="datetimeFigureOut">
              <a:rPr lang="es-MX" smtClean="0"/>
              <a:pPr/>
              <a:t>24/03/2014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837CC2-F93E-4626-95E4-368D55DD24C4}"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E65D1E90-F78A-43C5-9D8C-1494757EA5F0}" type="slidenum">
              <a:rPr lang="en-GB" smtClean="0"/>
              <a:pPr/>
              <a:t>7</a:t>
            </a:fld>
            <a:endParaRPr lang="en-GB"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BC3A1846-C50B-45A5-8A74-22169862AFC3}" type="slidenum">
              <a:rPr lang="en-GB" smtClean="0"/>
              <a:pPr/>
              <a:t>8</a:t>
            </a:fld>
            <a:endParaRPr lang="en-GB"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E80E3AF-0C7E-4122-8DAF-74A66B21D8E7}" type="slidenum">
              <a:rPr lang="en-GB" smtClean="0"/>
              <a:pPr/>
              <a:t>9</a:t>
            </a:fld>
            <a:endParaRPr lang="en-GB"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GARANTIAS DEL INTERES FISCAL</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CARLOS ORLANDO ACEVEDO JAGUEY</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xmlns=""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255588" y="176213"/>
            <a:ext cx="8632825" cy="600075"/>
          </a:xfrm>
        </p:spPr>
        <p:txBody>
          <a:bodyPr>
            <a:normAutofit fontScale="90000"/>
          </a:bodyPr>
          <a:lstStyle/>
          <a:p>
            <a:r>
              <a:rPr lang="es-MX" sz="3200" smtClean="0">
                <a:solidFill>
                  <a:schemeClr val="tx1"/>
                </a:solidFill>
              </a:rPr>
              <a:t>II.3. TIPOS DE GARANTÍA FISCAL. </a:t>
            </a:r>
            <a:r>
              <a:rPr lang="es-ES" smtClean="0">
                <a:solidFill>
                  <a:schemeClr val="tx1"/>
                </a:solidFill>
              </a:rPr>
              <a:t>Art. 141 CFF</a:t>
            </a:r>
            <a:r>
              <a:rPr lang="es-ES" sz="3200" smtClean="0">
                <a:solidFill>
                  <a:schemeClr val="tx1"/>
                </a:solidFill>
              </a:rPr>
              <a:t/>
            </a:r>
            <a:br>
              <a:rPr lang="es-ES" sz="3200" smtClean="0">
                <a:solidFill>
                  <a:schemeClr val="tx1"/>
                </a:solidFill>
              </a:rPr>
            </a:br>
            <a:endParaRPr lang="es-ES" sz="3200" smtClean="0"/>
          </a:p>
        </p:txBody>
      </p:sp>
      <p:sp>
        <p:nvSpPr>
          <p:cNvPr id="7171" name="2 Marcador de contenido"/>
          <p:cNvSpPr>
            <a:spLocks noGrp="1"/>
          </p:cNvSpPr>
          <p:nvPr>
            <p:ph idx="1"/>
          </p:nvPr>
        </p:nvSpPr>
        <p:spPr>
          <a:xfrm>
            <a:off x="251520" y="787400"/>
            <a:ext cx="8592443" cy="5783263"/>
          </a:xfrm>
        </p:spPr>
        <p:txBody>
          <a:bodyPr/>
          <a:lstStyle/>
          <a:p>
            <a:pPr algn="ctr">
              <a:buFont typeface="Wingdings" pitchFamily="2" charset="2"/>
              <a:buNone/>
            </a:pPr>
            <a:r>
              <a:rPr lang="es-ES" sz="2400" u="sng" dirty="0" smtClean="0"/>
              <a:t>DOCTRINARIA</a:t>
            </a:r>
          </a:p>
          <a:p>
            <a:pPr marL="514350" indent="-514350" algn="just">
              <a:buFont typeface="+mj-lt"/>
              <a:buAutoNum type="alphaUcPeriod"/>
            </a:pPr>
            <a:r>
              <a:rPr lang="es-ES" sz="2800" u="sng" dirty="0" smtClean="0"/>
              <a:t>Genéricas. </a:t>
            </a:r>
            <a:r>
              <a:rPr lang="es-ES" sz="2800" dirty="0" smtClean="0"/>
              <a:t>Son las que se otorgan sobre todos los bienes del deudor pero sólo los que en el momento de la ejecución integran su patrimonio.</a:t>
            </a:r>
          </a:p>
          <a:p>
            <a:pPr marL="514350" indent="-514350" algn="just">
              <a:buFont typeface="+mj-lt"/>
              <a:buAutoNum type="alphaUcPeriod"/>
            </a:pPr>
            <a:r>
              <a:rPr lang="es-ES" sz="2800" u="sng" dirty="0" smtClean="0"/>
              <a:t>Específicas. </a:t>
            </a:r>
            <a:r>
              <a:rPr lang="es-ES" sz="2800" dirty="0" smtClean="0"/>
              <a:t>Sirven para reforzar la responsabilidad del deudor y confiar en que cumplirá con el pago, se dividen en:</a:t>
            </a:r>
          </a:p>
          <a:p>
            <a:pPr marL="514350" indent="-514350" algn="just">
              <a:buFont typeface="+mj-lt"/>
              <a:buAutoNum type="alphaUcPeriod"/>
            </a:pPr>
            <a:r>
              <a:rPr lang="es-ES" sz="2800" u="sng" dirty="0" smtClean="0"/>
              <a:t>Personales. </a:t>
            </a:r>
            <a:r>
              <a:rPr lang="es-ES" sz="2800" dirty="0" smtClean="0"/>
              <a:t>Son aquellas cuyo medio para asegurar el cumplimiento de la obligación se da a través de personas.</a:t>
            </a:r>
          </a:p>
          <a:p>
            <a:pPr marL="514350" indent="-514350" algn="just">
              <a:buFont typeface="+mj-lt"/>
              <a:buAutoNum type="alphaUcPeriod"/>
            </a:pPr>
            <a:r>
              <a:rPr lang="es-ES" sz="2800" u="sng" dirty="0" smtClean="0"/>
              <a:t>Reales. </a:t>
            </a:r>
            <a:r>
              <a:rPr lang="es-ES" sz="2800" dirty="0" smtClean="0"/>
              <a:t>Son aquellas cuyo cumplimiento se da a través de un bien.</a:t>
            </a:r>
          </a:p>
          <a:p>
            <a:pPr algn="just">
              <a:buFont typeface="Wingdings" pitchFamily="2" charset="2"/>
              <a:buNone/>
            </a:pPr>
            <a:endParaRPr lang="es-ES" sz="2600" b="1" dirty="0" smtClean="0"/>
          </a:p>
        </p:txBody>
      </p:sp>
      <p:sp>
        <p:nvSpPr>
          <p:cNvPr id="7172"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C412F280-DBCD-436E-A6A2-ED499216908C}" type="slidenum">
              <a:rPr lang="de-DE" smtClean="0"/>
              <a:pPr/>
              <a:t>10</a:t>
            </a:fld>
            <a:endParaRPr lang="de-DE"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a:xfrm>
            <a:off x="255588" y="176213"/>
            <a:ext cx="8632825" cy="600075"/>
          </a:xfrm>
        </p:spPr>
        <p:txBody>
          <a:bodyPr>
            <a:normAutofit fontScale="90000"/>
          </a:bodyPr>
          <a:lstStyle/>
          <a:p>
            <a:r>
              <a:rPr lang="es-MX" sz="3200" dirty="0" smtClean="0">
                <a:solidFill>
                  <a:schemeClr val="tx1"/>
                </a:solidFill>
              </a:rPr>
              <a:t>II.3. TIPOS DE GARANTÍA FISCAL. </a:t>
            </a:r>
            <a:r>
              <a:rPr lang="es-ES" dirty="0" smtClean="0">
                <a:solidFill>
                  <a:schemeClr val="tx1"/>
                </a:solidFill>
              </a:rPr>
              <a:t>Art. 141 CFF</a:t>
            </a:r>
            <a:r>
              <a:rPr lang="es-ES" sz="3200" dirty="0" smtClean="0">
                <a:solidFill>
                  <a:schemeClr val="tx1"/>
                </a:solidFill>
              </a:rPr>
              <a:t/>
            </a:r>
            <a:br>
              <a:rPr lang="es-ES" sz="3200" dirty="0" smtClean="0">
                <a:solidFill>
                  <a:schemeClr val="tx1"/>
                </a:solidFill>
              </a:rPr>
            </a:br>
            <a:endParaRPr lang="es-ES" sz="3200" dirty="0" smtClean="0"/>
          </a:p>
        </p:txBody>
      </p:sp>
      <p:sp>
        <p:nvSpPr>
          <p:cNvPr id="8195" name="2 Marcador de contenido"/>
          <p:cNvSpPr>
            <a:spLocks noGrp="1"/>
          </p:cNvSpPr>
          <p:nvPr>
            <p:ph idx="1"/>
          </p:nvPr>
        </p:nvSpPr>
        <p:spPr>
          <a:xfrm>
            <a:off x="120525" y="958105"/>
            <a:ext cx="8843963" cy="5711255"/>
          </a:xfrm>
        </p:spPr>
        <p:txBody>
          <a:bodyPr>
            <a:noAutofit/>
          </a:bodyPr>
          <a:lstStyle/>
          <a:p>
            <a:pPr algn="just">
              <a:buFont typeface="Wingdings" pitchFamily="2" charset="2"/>
              <a:buNone/>
            </a:pPr>
            <a:r>
              <a:rPr lang="es-ES" sz="4200" b="1" dirty="0" smtClean="0"/>
              <a:t>I. Depósito en dinero o carta de crédito</a:t>
            </a:r>
            <a:r>
              <a:rPr lang="es-ES" sz="4200" dirty="0" smtClean="0"/>
              <a:t>.</a:t>
            </a:r>
          </a:p>
          <a:p>
            <a:pPr algn="just">
              <a:buFont typeface="Wingdings" pitchFamily="2" charset="2"/>
              <a:buNone/>
            </a:pPr>
            <a:r>
              <a:rPr lang="es-ES" sz="4200" b="1" dirty="0" smtClean="0"/>
              <a:t>II. Prenda o hipoteca.</a:t>
            </a:r>
          </a:p>
          <a:p>
            <a:pPr algn="just">
              <a:buFont typeface="Wingdings" pitchFamily="2" charset="2"/>
              <a:buNone/>
            </a:pPr>
            <a:r>
              <a:rPr lang="es-ES" sz="4200" b="1" dirty="0" smtClean="0"/>
              <a:t>III. Fianza.</a:t>
            </a:r>
          </a:p>
          <a:p>
            <a:pPr algn="just">
              <a:buFont typeface="Wingdings" pitchFamily="2" charset="2"/>
              <a:buNone/>
            </a:pPr>
            <a:r>
              <a:rPr lang="es-ES" sz="4200" b="1" dirty="0" smtClean="0"/>
              <a:t>IV. Obligación solidaria.</a:t>
            </a:r>
          </a:p>
          <a:p>
            <a:pPr algn="just">
              <a:buFont typeface="Wingdings" pitchFamily="2" charset="2"/>
              <a:buNone/>
            </a:pPr>
            <a:r>
              <a:rPr lang="es-ES" sz="4200" b="1" dirty="0" smtClean="0"/>
              <a:t>V. Embargo en la vía administrativa.</a:t>
            </a:r>
          </a:p>
          <a:p>
            <a:pPr algn="just">
              <a:buFont typeface="Wingdings" pitchFamily="2" charset="2"/>
              <a:buNone/>
            </a:pPr>
            <a:r>
              <a:rPr lang="es-ES" sz="4200" b="1" dirty="0" smtClean="0"/>
              <a:t>VI.- Títulos valor o cartera de créditos. </a:t>
            </a:r>
          </a:p>
        </p:txBody>
      </p:sp>
      <p:sp>
        <p:nvSpPr>
          <p:cNvPr id="8196"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2F41FF9C-D938-47B8-8158-AAEEBB70F032}" type="slidenum">
              <a:rPr lang="de-DE" smtClean="0"/>
              <a:pPr/>
              <a:t>11</a:t>
            </a:fld>
            <a:endParaRPr lang="de-DE" smtClean="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323528" y="332656"/>
            <a:ext cx="8553450" cy="850900"/>
          </a:xfrm>
        </p:spPr>
        <p:txBody>
          <a:bodyPr>
            <a:normAutofit fontScale="90000"/>
          </a:bodyPr>
          <a:lstStyle/>
          <a:p>
            <a:pPr algn="just">
              <a:defRPr/>
            </a:pPr>
            <a:r>
              <a:rPr lang="es-ES" sz="3200" dirty="0" smtClean="0"/>
              <a:t>I</a:t>
            </a:r>
            <a:r>
              <a:rPr lang="es-ES" sz="2800" dirty="0" smtClean="0"/>
              <a:t>. </a:t>
            </a:r>
            <a:r>
              <a:rPr lang="es-ES" sz="3600" b="1" dirty="0" smtClean="0"/>
              <a:t>Depósito en dinero, que establezca la SHCP.</a:t>
            </a:r>
            <a:r>
              <a:rPr lang="es-ES" sz="2000" dirty="0" smtClean="0"/>
              <a:t/>
            </a:r>
            <a:br>
              <a:rPr lang="es-ES" sz="2000" dirty="0" smtClean="0"/>
            </a:br>
            <a:endParaRPr lang="es-ES" sz="2000" dirty="0" smtClean="0"/>
          </a:p>
        </p:txBody>
      </p:sp>
      <p:sp>
        <p:nvSpPr>
          <p:cNvPr id="9219" name="2 Marcador de contenido"/>
          <p:cNvSpPr>
            <a:spLocks noGrp="1"/>
          </p:cNvSpPr>
          <p:nvPr>
            <p:ph idx="1"/>
          </p:nvPr>
        </p:nvSpPr>
        <p:spPr>
          <a:xfrm>
            <a:off x="276225" y="1233488"/>
            <a:ext cx="8567738" cy="5167312"/>
          </a:xfrm>
        </p:spPr>
        <p:txBody>
          <a:bodyPr/>
          <a:lstStyle/>
          <a:p>
            <a:pPr algn="just"/>
            <a:r>
              <a:rPr lang="es-ES" sz="2800" dirty="0" smtClean="0"/>
              <a:t>Billete de depósito.-  El contribuyente tramita un billete de depósito ante el Banco del Ahorro Nacional Servicios Financieros, S.N.C. (BANSEFI), señalando como  beneficiaria  a la Tesorería de la Federación.</a:t>
            </a:r>
            <a:r>
              <a:rPr lang="es-ES" sz="2800" b="1" dirty="0" smtClean="0"/>
              <a:t> </a:t>
            </a:r>
          </a:p>
          <a:p>
            <a:pPr algn="just"/>
            <a:r>
              <a:rPr lang="es-ES" sz="2800" dirty="0" smtClean="0"/>
              <a:t>Cuentas de garantía del interés fiscal.-  Es una forma de garantía a través de fideicomiso. El contribuyente tramita ante una institución de crédito o casa de bolsa autorizada, una Cuenta de garantía del interés fiscal, obteniendo de ella una “Constancia de Depósito en Dinero en Cuenta de Garantía del Interés Fiscal”.</a:t>
            </a:r>
          </a:p>
        </p:txBody>
      </p:sp>
      <p:sp>
        <p:nvSpPr>
          <p:cNvPr id="9220"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B8CBDCD1-7224-4593-B96E-5038D32A8BEE}" type="slidenum">
              <a:rPr lang="de-DE" smtClean="0"/>
              <a:pPr/>
              <a:t>12</a:t>
            </a:fld>
            <a:endParaRPr lang="de-DE" smtClean="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323528" y="260648"/>
            <a:ext cx="8553450" cy="830263"/>
          </a:xfrm>
        </p:spPr>
        <p:txBody>
          <a:bodyPr/>
          <a:lstStyle/>
          <a:p>
            <a:pPr>
              <a:defRPr/>
            </a:pPr>
            <a:r>
              <a:rPr lang="es-ES" sz="3200" b="1" dirty="0" smtClean="0"/>
              <a:t>I. Carta de Crédito Público.</a:t>
            </a:r>
            <a:endParaRPr lang="es-ES" b="1" dirty="0" smtClean="0"/>
          </a:p>
        </p:txBody>
      </p:sp>
      <p:sp>
        <p:nvSpPr>
          <p:cNvPr id="10243" name="2 Marcador de contenido"/>
          <p:cNvSpPr>
            <a:spLocks noGrp="1"/>
          </p:cNvSpPr>
          <p:nvPr>
            <p:ph idx="1"/>
          </p:nvPr>
        </p:nvSpPr>
        <p:spPr>
          <a:xfrm>
            <a:off x="255588" y="1127125"/>
            <a:ext cx="8588375" cy="4954588"/>
          </a:xfrm>
        </p:spPr>
        <p:txBody>
          <a:bodyPr/>
          <a:lstStyle/>
          <a:p>
            <a:pPr algn="just"/>
            <a:r>
              <a:rPr lang="es-ES_tradnl" sz="2800" smtClean="0"/>
              <a:t>Son en las que la Institución financiera se responsabiliza por el crédito.</a:t>
            </a:r>
          </a:p>
          <a:p>
            <a:pPr algn="just"/>
            <a:r>
              <a:rPr lang="es-ES_tradnl" sz="2800" smtClean="0"/>
              <a:t>En caso de carta crédito, esta deberá ser  emitida por  una institución financiera registradas en el SAT.</a:t>
            </a:r>
          </a:p>
          <a:p>
            <a:pPr algn="just"/>
            <a:r>
              <a:rPr lang="es-ES_tradnl" sz="2800" smtClean="0"/>
              <a:t>En caso de ampliación de las cartas crédito  o de su disminución se estará a lo dispuesto por el SAT.</a:t>
            </a:r>
          </a:p>
          <a:p>
            <a:pPr algn="just"/>
            <a:r>
              <a:rPr lang="es-ES_tradnl" sz="2800" smtClean="0"/>
              <a:t>En caso de que haya alguna modificación por cuanto hace a las personas que firman las cartas de crédito, debe de haber un aviso al SAT en los 3 días siguientes al cambio.</a:t>
            </a:r>
          </a:p>
        </p:txBody>
      </p:sp>
      <p:sp>
        <p:nvSpPr>
          <p:cNvPr id="10244"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43F9403B-D8A4-405E-AF03-3830681045B3}" type="slidenum">
              <a:rPr lang="de-DE" smtClean="0"/>
              <a:pPr/>
              <a:t>13</a:t>
            </a:fld>
            <a:endParaRPr lang="de-DE" smtClean="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p:txBody>
          <a:bodyPr/>
          <a:lstStyle/>
          <a:p>
            <a:r>
              <a:rPr lang="es-ES" smtClean="0"/>
              <a:t>II. Prenda.</a:t>
            </a:r>
          </a:p>
        </p:txBody>
      </p:sp>
      <p:sp>
        <p:nvSpPr>
          <p:cNvPr id="12291" name="2 Marcador de contenido"/>
          <p:cNvSpPr>
            <a:spLocks noGrp="1"/>
          </p:cNvSpPr>
          <p:nvPr>
            <p:ph idx="1"/>
          </p:nvPr>
        </p:nvSpPr>
        <p:spPr>
          <a:xfrm>
            <a:off x="319088" y="1233488"/>
            <a:ext cx="8524875" cy="4827587"/>
          </a:xfrm>
        </p:spPr>
        <p:txBody>
          <a:bodyPr/>
          <a:lstStyle/>
          <a:p>
            <a:pPr algn="just"/>
            <a:r>
              <a:rPr lang="es-ES" sz="2800" b="1" smtClean="0"/>
              <a:t>Es una garantía real constituida sobre bienes muebles</a:t>
            </a:r>
          </a:p>
          <a:p>
            <a:pPr algn="just"/>
            <a:r>
              <a:rPr lang="es-ES" sz="2800" b="1" smtClean="0"/>
              <a:t>Se perfecciona cuando el contribuyente hace entrega del bien a la autoridad fiscal, </a:t>
            </a:r>
          </a:p>
          <a:p>
            <a:pPr algn="just"/>
            <a:r>
              <a:rPr lang="es-ES" sz="2800" b="1" smtClean="0"/>
              <a:t>En caso de que el contribuyente no pague el crédito fiscal, la autoridad procede a vender la prenda en subasta pública, para que con el producto, se pague el crédito.</a:t>
            </a:r>
          </a:p>
          <a:p>
            <a:pPr algn="just"/>
            <a:r>
              <a:rPr lang="es-ES" sz="2800" b="1" smtClean="0"/>
              <a:t>La prenda se constituye sobre bienes muebles por el 75% de su valor, siempre y cuando estén libres de gravámenes.</a:t>
            </a:r>
          </a:p>
        </p:txBody>
      </p:sp>
      <p:sp>
        <p:nvSpPr>
          <p:cNvPr id="12292"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7763199A-9881-48C4-8FF9-F4BB1E247319}" type="slidenum">
              <a:rPr lang="de-DE" smtClean="0"/>
              <a:pPr/>
              <a:t>14</a:t>
            </a:fld>
            <a:endParaRPr lang="de-DE" smtClean="0"/>
          </a:p>
        </p:txBody>
      </p:sp>
      <p:sp>
        <p:nvSpPr>
          <p:cNvPr id="12293" name="AutoShape 2" descr="data:image/jpeg;base64,/9j/4AAQSkZJRgABAQAAAQABAAD/2wCEAAkGBhQSERUUExQVFRQWFxYWFxcVGBcXGBgVFBUXFxQXFBcYHCYeGBkjGRQVHy8gIycpLCwsFR4xNTAqNSYrLCkBCQoKDgwOGg8PGikkHxwsLCksKiksKSkpKSwpLCwsKSwsLCwsLCkpLCkpLCwsLCksLCwsKSwsKSwsKSwpKSwsLP/AABEIALoBEAMBIgACEQEDEQH/xAAcAAABBQEBAQAAAAAAAAAAAAADAQIEBQYHAAj/xABLEAABAgQCBgcDCQUGBQUBAAABAhEAAwQhEjEFQVFhcYEGBxMikaGxMsHwFCNCUmJystHhM3OCkvEVQ1Ois8IkJTV00hc0RIOTFv/EABkBAAMBAQEAAAAAAAAAAAAAAAABAgMEBf/EACgRAAICAQMCBgIDAAAAAAAAAAABAhEDEiExQVEEEyIygfAzYSNScf/aAAwDAQACEQMRAD8A6rPR3lcT6wgTFcOkEsmZjIRhmzEMohzgmFAUBsJFoZL6TU6naYnuvYm9s2GuMtSGWoTD2jJU/WHIUFEhQZIUNqnKmCd7AG7e1uifRdM6eYFkrCAgOcZAttDEj3wta7jL0QQJiLIqQoAjIgEcDlEhCo0sAgAhCI88NKoYhWh6JrQIqhHgsRIXUwErhhjwEFgFSuF7SBxBrNNS5bh8Svqpueeoc4YFn2kR63S6JXtqvsFyeQjM1enJq7BkJ+zdXNWrlFXOmpQCpagkZlSj6kwrAva3pTMVaWMA2m6uQyHnFbSrKpyColSsSbkuc98ZOu6cS/ZkIVPVtTZH8xzHCM9pDTdVMYqmiWHHckqZjn3lh78wd0Q5GkcbZ3kApPdLbj7Phq5QeTVAliMKth1/dOuOUaE6w6iQwqAamVbvpYTkj7QsF+R4xv8ARGnaesRikrSsa05KSdi0m6TCUwljlEvijlCgERXpKk5OobDnyOvnBpNY+RyzBzHERpZmTAq0NMxoYJ9oapTwwH44TtoG8JAA9SnhEraGPDYVgTEThDJi3gAMeCoLAfCpEJ2kLigGLgg9CLnlAGiRQm5gA4B0oGKoqlucSamoSks10z5owvqzA5b4z0usJW6gQTmLgCzhgPfF9WrKq+rSxKfldViByDVMzLflA1ywtJDApBs9vO7xwt6W0wKA6QUFOnujMjfEyj0mkLBuolycV0vmH23g9XooFLAsc2z8/wBYrhQFIxKdi5LXYPmdTM2vUY1WmS2Dc1lD0xXTpmFK1KWpkjFcJDkktkLMkRv+ifSxNQgIJ+dADjaMn47eMcZmUJSlRuRYhi/dN7nLXGk6J6QCJspSgmygCS4I8M7PCvS1TA7N20eE+IyCDkQeBgoRHVsIL20KJkCwRB0hpEyzhCXJDuSyR7zABZlbRXVenkJsnvn7OXNWXg8UtTUKX7aiRsyT4a+bwwCEAap0lMmZqYfVS4HM5mIwS2Voe0JABmemPSCbTdmiVgBmBTqUHw4WyDga9cZSfJM1TzlrnLzZRJA4SkepwxddYifnKf7s31RFYlAw7Ryw/wC2W/8AMYls6YJVZ5AJDAW1ixHNKSED+NZgdXkku7K1KUeQwAIHAPxg5NnOQ1lmHBUxkD+FJgFZfCbm4v8AOH/MWf8AhSBEmi5LJKXY6wN7jn7Q5uIEaYhYmIJRMGUyWcKx4d1Y3eUFQkgB7lgQLvySrvPvSeUPxZnNs9o3Ls/8yecZmpf6C6z5kvuVaDMQC3bS0kLF85kv6XFN90b+grpNUgTJK0rGWJBuDsOsHcY4rSMVK2vqYHyv684LJSuUvtJK1Spn15ZYnctPsrG4jlFKVGUsKfGx2wrUnO4+sM/4h7xD01ANxcRgOj3WoWCaxDDLt5QOHjMlhynilxnlG4p+znIE2QtKkquFIIUg8W9zGNFI5ZQceSR28J20RlKKSygxORzB4H3GHxZAfFDgqI7x4LgoCQTHsUA7SEKoAD4oULiMTCYoKAldrEzRq3J5e+KjHETofpFc2rqwpghCZSUjfimOrmw8Iluml3A5BXzwmuqQxc1tW7Zt8ombsr+URwtWGYpyuxOV7ZPqtAdM1WGtrwbj5VVDgTUTNUM0ZMAUElRv9oNtcB82jlnHdsaHaO0lj+i+0jO5awEQp1SoFdlBJUQx2trS3w4gcjSBQtQbCxZhkADfbe0e/tFC1lwLqJc79xy90VGNO6ADKrVZO+o67bIIidrOe0bd8DqpQCrbHYeA9Hg1JTqCcbbh6C3GKdVYjqPVwtZTMK1g4mIFnzIJIzF3jbhUck6OaeFM6wkqmKZJGpgCQ5OVwD4iOn0FYJstKwCMQdiGI2/1i8Uk1QE0Kip0x7Y+774snir0qe8OHvjUCC0OjwhHhALHmjwMI8AGH6xj85T/AHZv+zfFaQXDli1nYHk+OZ/KExZdYqvnafbhm+qIrlz0JDYwLOwJVfemWEJ8VmI6nXD2of2YSbllaie6rxXjnHkBAdIS2CThIdQuUqBPOYrtD4AQ+RInLtIRMw/YSEA8SlvMmLKg6FT5hSlXZywVDNipyc1FIc57YQ9SXLBypowgbQLWA8FOg8iDEhQFgc9Tu/8AC5Ch/AojdEus6FVUgv2WNP1pBe29LP8A5TFWZmF0ksdaVDAeaboPNKYijVNPgBTSy69Yc5vtvtHiPCDC2fn7i9+AJ4RGoVgFbsL6222uW8lDcTE59oz8SG33I/mhFESmV3b7/h/18YSj0jNpZyF06zLKpksLCfZWFTEg40HuktrZxuhtMBhtv+PgwGeO/L/eSv8AVTDJe59BLSLghxsN4iroyPYy+qf9qtXA24RLVCRomecV6JjlsiMwc/6b8ofaDVOEgBXIuxG8HVFYa9AWECahai7AKSV2z7oPe5eEUmFE1xsj0CStw4NoV4qgCOIQkQMw0mGBXab6Qy6Zgt3UC3IH3hucVHU7pFM2fWEC7SSc/pLnM3gYo+sxKFLSAfnUoBwsbpJLF9oYxM6iFHt61w3zdMPBU+MOZ/4BzvpBTqVX1xAJSKuqdtnyhYy1xIpFSyEqKSo2Sm1jhLXY905ZwLT2lOzr6wMCfldVnsNQt/HKIv8AaupAABy1s/ufVETTbGidXyUTQtkAKZ3UbkjNjwGW8Rnh3T3ksQXYs/PVGok1TMJmFygvYZHL8+RjKzyCcwSbMNxYGFjfQGSZk4KUCLeL8CTnE+VpFrM+67chy84qCnC13MGDECxzvfPwipJMRpaevCwMWb+nAvF/onpZMpy6iVyQGAJyGprWIMYrRqu8Htdr3s35xI0tUd6yiGDtq2DxaMUnGfpGdSkdN5RSCpwTdk3YaiTqgejdMKqElSwkEHD3dmccsp9JBLEE70vbXcnXnHQ+iK8UpSrXUDbV3RG8ZSbpiLuEeHQ0iNgFj0eEIrfABXaS0HKqFIVMBJQCAAWDKId24CDUuh5Mv2JaE72BPibwVVUkZqEMXpJI2mEO3wSSILQ/tUfeT6iKpeldifEwP+2FJIIISRccecFiOlERFrtFypwabLRMH2gCeRzEY6X1ilP7TslcDhPk4ixoesWnmKCcMwEkCycQclsx+UQPgHW9W0guZK5klW4laeYJfzjN1/QGrlg4AicnbLOFR3qQoAHk5jqjQ1UKjWOaSODKo1yjhmpUhWxaSk+Y98Rp6+/L/eSv9VOyO/zqdMxOFaUqSdSgCPAxmtIdXNJMUClKpRCkq+bLB0kK9kgp1amhUaLOnyaoi8NwwrwjRSRymf6ZaCTUSFYhdCVlJ1gs7g8hHB6WqsFYlFmLgsRyDEHhH0fpL9jN/dr/AAmOHaW0agqJwgEJlm1rqUtJflA1sb4pU6LfQfWHMQwmpXNT9YMJg2OVECYG233x0HR2mJc9OKWoKGttW5YzQePImOILoFJ9gngPdvhtJXzZKgtC1oWMlBTW5uFcGI3QlOjWeFM788QNN15kyFrSkqIFm1HadgEYnRPWaycM5KSofSQWttUhrHhbcIjaY6RLnrJClJkkZA2YCwO8k5w55Ukcri1yVuntLqqO8pOGb3gWchrNh3WtxjX9R0gibVqNsSJFvurn35vGFqq/Am28WHiz3jcdRtVjn1lgGRT5fen+doxw6nKxGC09Syl11WSggiqqwTcJPz6wCSXu41RnES+/bX7IMa7pAT8rqnN/ldS7KGXbzMLtkcLbbZxXCUTYkhnOtyWcO+0QOW7Jsh6fxo7Mgs6WOEjiDyvFPNVi2cR+UapIxDvNlrCTYnyga6KXngQOASGtfC3u3wo5ElTCzPhWFLFJe7m4tHkbo0UyhQpIsC1wHNjZ2c58Q0BGiZeYHgqGsiCyJo+cxDZm3j7oNp1JJBIAAe9gb8Odt8EFMkFxnquMm884ZUy8YZyL3yPB73MTfq1DsqpUwDbyjpHV3NenXfKY2f2Exhv7F2L33S3v+HjddXtIUSZgJBea9vuJHujeMot7Cs1LR5oWEjWxlT0mUUSDMC1ICSASnfk8YtPSM/44P3xG96VSX0dOOxcr8QjmkqmSVMQDY5iEVSosE9I5hUEjs1O9w+rc8PqtMLS2OYlD3AAvvZ3inoadKa5IAYYT6RJ6Ryx8okD7K/UQBW4RemQf7yYrg/ugfyl8pUxW8/rFjoYJCC5HtHNsmEWJrUCxWkcxFKP7DbsVOjAVrwql4bPm+to2Oh9EhJSW1j1il0HLSupUUkEdmMvvGNnJQxHERImi26WdJF0nZYJaV4ytwpRSwSBkQDt1xWU/WLLNpkmYnekpWPIg+UC6yT/7fjN9ERjDKL5HLZCUU+pa49tnTKbprRq/vgg7JgMv8QAi3kVKJgdCkrG1JCvSOHV/t/w++C6OkhnAYvmlwdWsMYhJuWlFvHFR1HcBCxh+rSvmTBUBa1rCFpCQtSlYR3gWKiTqEbaKiZSVOgc+VjSpJyUCktsUGLRg9MdXEwgmVMSqyQAsFJ7pJFw4JudkdAEIYGrCMnHg4pU9H6mnUO1lKCX9psSf5kuIgUMlKpcxwC0uzgFi2rfHejFXX9GKac+OUlyGKkdxRB2lLPzeEo07Nnm1Kmcj0qkI0XTquCqoq3bMtMISDuaKrRU8l0qIbUnecuAtGq62NDopaSklSyrCJ09QxFy6xiI4OTGJ0Fh72Ikmwt9UX8XtGWSPpsxbtg9Iq72y5tssL+sdG6gP21d9yn/FPzjm9cA5Kd1tW9o6T1A/tq0ZdymtvxT3i8RJm+kJHy6psCflE/J/8Vd9pPDYYqsJSoWw+nk94uOkSiamrAY/8TPYka+2W4Lh2cHLPyimmpu4BDnJTkhrkHJ7i2do5yQ8kAm+bOWHF7v6wYh95I16ojImH2SCDtBb38POHlQyc6vEXe3PYYkBpdi98smBvkwttyhZckMQcswbC2u+cNYkMVOc8xkkqd3vk0Ekyjr1DMgjeSxA+DDAapLjZkOOs+7wgRNz8ZMx8QIk4RkUg56rZZ8uOuI0wFw7vsO4X5ZtDAOhNrnJ2bYOFtca7oWhpUz95t+yPCMciZxG627n6xsehR+amfft/ImKxe4aNDCtHmhY6xkbpCh9HTv3kn8aY5fW0asZIbz/ADjqmmx/y+d+9k/jTGAnS+8eJ9TGdXI2UnGHyUGhwfliXzAUNuqNRW6FlzilSwXSCAxIsc4otCSnr+Uz0EbgUsXHgmfJRI6PyR9E8yfziRTaAlE/sxzvFumkixpKMCGTbGaM0WiUO6hKSdgaLFAuOIhBDpeY4iEBqaikRMDLQlY2KAOfGIK+i1Kf/jyxwTh/C0WrQsRQ02uDO1HQakXnLI4LWPfEf/09kAdxc1I4pV+JMaaaWBOwRhaXrPScQ7Ed1akuqfJlvhJDgLILQUik5vZGh6O9GEUfa4FqV2qgo4gAxAOTcTF1GFqOtJKQD2DuQO7USVm5a4Q5AhR1nAgHsEj71VTpPMKII4GGmkDhN7spOlXTaqp66bLlnuCYhKQSWGKWgmxcZkxLo+mtaSLSlcUn/a0ZXpHXifUmbhSl1hTBaViyUpbGm2rOJtJ0oCFYRKc7e0SB/MzatsNMHjfY6VSdKZfzaJ60onLbuhK8LrWUoANw5IyeB6T6ZyqecZK0TSoAF0pBHeD7Y53XaTVOmyZuGUOyXKWxqJHe7NalM5UGfE2WqJekOlPaVGNUqWCoBgJ8tYGFOtSbDLXBqQ/KfQd1zVgm09EtLhKpk1nDGyNY5Rh9GTwEBgHDjIO+4ncAY0nTXSRq5FPLZMvslLU6VpmviDeyi6eJjJSdE4VAlTgEH2VDziJ1JC8qfYLKlhSiXcZhtTm/COq9TCPnas68EgPwVOb1jl1NTFKicQbZ3h7o6l1MEdrVt9WQ4u3tTcnghyiXCS3aMh0gBFXU/RPyieQc/wC+Xk5bZbjFPVXUCHAILsxubnY2WTsI1Gn9Bg1VQTPIBnTj3Uy04SqaokAkHx1xAR0cku/bzN7diz//AJnf4xHlMyooVTM+9m75EW3O73HjB0qGWbgB05khNrazzi3mdHZftJXNLWAxJA35IBHKJdP0Nk4Xmia5dmmrYjU7EEHOH5LHRQSgVAOQdr7Cb52TZ9R1R4SFO+vw9SSOEWszQ9PLLELYA5TpxDj+O0PTQSCpgUjP2lLV5YoPJfcKK4yrarbPdb4aIc8uXvlds31E2vbZGklaJlgsqRjBa/ZqIHlCjQIfuUx3fMsNwdQgWF9woyiZ4GZbUHyd/GNt0FnBUqbhLgTNRdjgSf15wyn0LNGVMb7pY5xeaLppiEkTECWXsA2TZnDaLWPS7AmER4wsI0WMFpv/AKfO/eSP9RMYaYjvHifWN1pr/p8797J/GmMNPmDEeJ9YUfd8Gj/H8lf0aQ+kQN0z0EdDFPGG6Nyv+YJO1Mw+IEdDhRdlZFTAIkQbDDoaRFGZ5odLFxxHrDWh8vMcRABsFQohYQxIAqodxXA+kcU6OqU84JxftVm3a/WP+GsehjtVXMAQoksG9co4ZotDzJoYH5xepKvpHbKmekJm2LlkvpMpXZpxYvbGfbNy7Rx74lUFUoSkMJrYU5CqbIZYJCktwLRWacpQlCbByoZCWD/kkSz4wejrJYQkNLKsIcPSYnbXinoV43iTeiLpGYTNcgviHtdo+Q+vLSofyvuiIFn5QTkXH0iPrfSKbcSnlBa+rHaGxBBBZkgZDLBMUPBXOIiakdtivmNaht1g4vN4EFF/KriAPnkpH/cyU+S6Q+sRZ1VinIONK/auJsperLEiUlI5piVT6XSEj51QOzt6xP8AtUmKyvryqbiCyWFjjVM1XZSkpPlCYJErS890IBZgTmrELtk6Egcnisbh4D/xbzhaipUoXPN1E+sRlThx3/H5xFmiRKUfgfofdHQ+pb9rV5+xI4e1OyjmaKi9wNfw2cdK6kpoMyqGsIkPzVNb0i8b9SM8vtZW6W0YubVTxKlqLzpznCWftVOcRYecSafofPLOUSxwxnwFvPXG7qVfOK+8r8RhMYjpOAy9J0GQGxz5qm1JCUJ43c+cWknohTJ+ipR2rmLPk7RYLWNUBmzgkOpQSNpLCAB0rQclHsypQO3AknxZ4kAJFgLbgB6RQz+l8iWWCjMP2QSP5iw9Yrazp1MPsS0p3qOLytGUs0I9QNYVJ2Q2YpIuVBPEsPOOcVfSWomf3quCe6PJjFeqYs3VfjfzMYPxS6IDoVfpmnwlJnyyfs94/wCV4o9BViFCZhU4x5lxqGTxmc49Ll4XKSpJ2gkPyyiF4l3uBvBMEOxRiBpSajKY/wB4A+jRIldI5wzlhX3S3rGyzwfUDTdIqgJ0fNf/ABJR8FpjCL0hTuSzkknN84m6e0mqolJQEKDKCjcagRtvnGeNIRrbiG9IifqdxZ1YckIqpEyg0ulFWleEpQEqGRYOI10npVJOSx4xgJjpuWI3GFFYnWPjnFRk4qjSUY5HdnS5WmEHJQiQisB1xy9M1OYLcHHpEqRUrBDTFN4+sWsi6mbwPozpSZ0GlruOIjEyq2aBZQNu69nIzHPVBf8A+mVLUAsPf6N4pTRn5cjsbxArtKiWWs5sNj4SQ/MNFHL6eU6g4XfYQUnwMYfpN0pWZhUk919T5tn4REpUiGmuUbrSemUrQQogJYG2bhyPMp8I59LlIxOzMX1a3cXI9Yrpul5q03BH1fjZEGZMUVe3a2UQ5lQ1Xsifp+rBQkP9MWcEeU9afIR6TpsplpAMwskBsc5rDUDLUgcrRUzpGLMk3B8IEaIbSOBhajt0sNVTcSioqTcuxIf8IHgBEYKOItfKFTo6Yo90qPKJej6My1qMzJhwO4w/2TKSjyJKpln6BFncuLWvvF9UEq5IDFJfdxJ1k5MHiwTUIUlrOAHORYWAHgIqqqYkEEHaG5QWZrKnKgCi+Z/Lk4vyEIpYHx+vvEOSha/ZFtsWNHokC6gSeAbkIyckipZlEgSaVa/ZDDaXjqfUxQCWuqOspkuTuVNb1jGJOq3gfcY3/VT7dRb6MrWdszbCxTbyL70OWeSUuS2rSe0X3vpqz+8Yrq/SyJIdeInVhD/5shFhXU5Mxf31epiKqiN3yOr849F3WxmZys6WrPsYUcO8rxNvKKGpnFZxKUpZz7xJbxjUV/Q1C+8g4DsuUn/x5Rn63R65BZaCkbc0ngY8zLHIvcBXqUrYfdAzKxHMxNXVOwA5wFrxhYDEzAm0ETVcoZMkg6zCKSBBsBIKhrMCnpTqUqABJMOwc4AERLD5vBsZ1CPIO6CkD+sSwAKmmFdIzvCTFNviNhKjaKSAMqXLUcgfARGm0SDqbgYOmnIhUo+P6Q7Ar16HTqJj0nQi0qCnsL/pE6dUBIUoAd0O12ir/twnW3CNoambY1KXDJc3ShSs2ci/jAJk9SlOQL56vR4EKtKvpeMFBEanTjxad7JGKPQxJiVSaOXMJYZXJNh55wJWbNpckdRsYggXs8W1RKQggFWItkke83h2IrGFISgDXrO8tDaUd5Mwl4iK4KtVOddvXwg6KAnJxvPuEWElATkniTd4captVoxeX+qOeWaUhkunDZuPAeEemJDNq2aoauoAhrg64ybb5MRopQzML7LQv9npOaQWysIImQnUpoe6toPCC2AglAD2WHOHpHEQpnzE5h+F4aur3Dw/OJAceMbrqnftKl/qyvWZGBFQL2jedUiwV1LfVlesyNcH5F96MC/rKkY1i/tK9TEQzYLWn5xf3lfiMBwE6o9YBiphGuI88uCFd4HMG/lE0U22F+TQAZas6NIUXluk/VV7PLZFDWUapRZYbfqPAi0dFVIhsylQtOFSQoHUbiOXJ4aMt1sBzZQJZhn8ZwRFKdkaqt6JDOTb7CjbbY5xnKtK5RwKSUnfrA2bRHDkxShygI8ymzaGS0tsfZrj02pJJ2n4tC/KcQycWGTRADMd9kNJ3tHlSSWOr0b1hnyRVyC92y1Xvuyh0AFeI7YdIJ+PzggScyfUQxVWlGdn5/GcVzwNK9kTEtstxMQa7S4lrwADIXN84jr0qX7oYRWV0nGoqJLxcMe+50wwPmRNm1faAh89VhFfM0eNjcIjGlUMrx4VK07RG6j2OlUtqHqoyMj4wMJWDkeUTqGp7RQSQLvfgHi8pky0JfCFKOT35xaTInkjELoQNKRMUALXUricteULP0z3iJbl9Zy5AcTHjJxJGJTvqe3h+cMTTAZNGU86W0Thk3J2PkS37xIJ+NUHTK4QBBAEOM+1vjlHFK2yR6kp2+6AzJYvr5w3G+oQpV9WGlQARID6/jfD00qv0DZcs4IibdtcSEqJ+Nv6+sVbAjrxfVA34Y9KSSdR2i45waahJ1eEKnCAzPv/ADhWMGqaBmnw1ctcCXNBP9S26/xeCYEn32/IQ1aALDx1wCB4QRqB8P6xvuqKU0yp+7J9ZkYUEnX422D3Rvuqc9+ov9GVbWLzI2wfkj96AX1TLT2iy795X4jCJmDUIHOqkKWspILLmJLalJWQoHeCGhvyjcD8bo9UA+E7LQiweER1VCv6QJRJ2wAFKm3wJc3dCXhA8ACKmnbEWplhacKwCNhvEhaYYcoAMzX9EdclVvqq9Ar84pFUBSe+CkjMHPyjeGWo5Qk2kCgy04hnvB2g5gxy5PDJ7x2AxZJF/o5WPNgdkElKHvPuiz0j0bLDsrgZpUbngdfPZGS05PXKKUl0m7pNjZgCfGOPyZp0yoq3Ra1cxCXdQ4ZnwjM6an4yMAZnz5a+UL8pB4/GuGKHx+saRhpZ2wwxW5XfKlA328olStI6iPjhD1SgdXxxiNMpBqjXZmtNcE1C0qyMHkaGXNskPt1Bhm5imlS1JOTh41i6xaiQnupyta0G0d2zLJmcVwQZOi0S1WZSxqHsB7d763CJYcZ55bPAAMOAg0qUB4fHGGrSSDkG93vjlllcnXQ4pScnbHldnbd+Q9/OBLmP622wNYJ18Iel9nP3RFEionqbV8G9uUKlzHhLMFTNbVAAglwQyRCJmbIIZZYMR+UQwBYIamWRkT6+sHTJzuPjZDTY74aYAlzO8CoE7dXFthaBrmbrb/0gqgdbQNcqGA1VQdkO7YHOBmUYCHh0BJLao33VGrv1OzDK9Zkc6C2jonVCR2lSx+jJ9ZkbYF/IvvQDPK08aeuqHHzaqmfjH/3L7wG0ekbOTOBSFJukhwdRByIjmmnx/wAZU/8Acz/9ZcazoWommU5yWoDcGBYcyY6ME3ekDTCaNUMXM3+EDRD5YjsAaFP8NCm8e1w5oABgQ7soVIiWRABE7OEMqJJjwgAjCVFXpvo3KqEtMS+w6xwOqLk5mEVlABynTHQabJJVKPaJzbJQ9xjP4yksQQRmDYjlHbZqQ8YTrDkJCAoJGJ82D+MZSgjaGRmQlqeLKn0W7YzgG03LZ5cop6c38IvK9XzjbzGLikm+xtkzSjshZdCkmwOHaczx2CJ/ZJGVvjdDaVIaCS8z8bI4JSctzkbbdsapmvDaiYc7X2eDgQT6R5xFQbK+NcShCIYAbte3je0KlZ2QbCNmyGqFxyigPJfjHlAHPFuZhfe+qHDXygeo84QCq7vGPCpI42+PKGzT6JifRSwVIcA90531KgAjSZzC78vfBhMBFn+MmiO1vjfDkaoTAIZOvV4X2R4yLbtw+LQTR3eWXvxvthaqyS270hICBMcfrAG5RKdxe+ecBWIsARBfbHQup9LLqbN3ZPPvTY54uOjdUXt1H3ZPrMjbC/5F96Af/9k="/>
          <p:cNvSpPr>
            <a:spLocks noChangeAspect="1" noChangeArrowheads="1"/>
          </p:cNvSpPr>
          <p:nvPr/>
        </p:nvSpPr>
        <p:spPr bwMode="auto">
          <a:xfrm>
            <a:off x="0" y="-863600"/>
            <a:ext cx="2590800" cy="1771650"/>
          </a:xfrm>
          <a:prstGeom prst="rect">
            <a:avLst/>
          </a:prstGeom>
          <a:noFill/>
          <a:ln w="9525">
            <a:noFill/>
            <a:miter lim="800000"/>
            <a:headEnd/>
            <a:tailEnd/>
          </a:ln>
        </p:spPr>
        <p:txBody>
          <a:bodyPr/>
          <a:lstStyle/>
          <a:p>
            <a:endParaRPr lang="es-ES"/>
          </a:p>
        </p:txBody>
      </p:sp>
      <p:sp>
        <p:nvSpPr>
          <p:cNvPr id="12295" name="AutoShape 7" descr="data:image/jpeg;base64,/9j/4AAQSkZJRgABAQAAAQABAAD/2wCEAAkGBhQSEBUUEhQVFBQVFBQUFRQXFxQWFxYUFBQVFBQQFBUXHCYeFxkjGRQVHy8gIycpLCwsFR4xNTAqNSYrLCkBCQoKDgwOGg8PGikcHBwsLCkpKSkqLCkpKSkpLCwsKSwsLCkpKSksKSwsKSwsKSwpKSksKSwpKSkpKSksLCksKf/AABEIAL8BCAMBIgACEQEDEQH/xAAcAAAABwEBAAAAAAAAAAAAAAAAAQMEBQYIAgf/xABQEAABAwEEBAYKDQsEAwEAAAABAAIDEQQFITEGEkFRB2FxkaGxExciMkJTcoGS0QgWJFKCorKzwdLT4fAUFSUzNVRic5O0wiNDRIM0Y/HD/8QAGgEAAwEBAQEAAAAAAAAAAAAAAAECAwQFBv/EACkRAAIBAwQCAQUAAwEAAAAAAAABAgMREgQhMVETQRQFIjJhkVJicUL/2gAMAwEAAhEDEQA/APcEEFQeGW9JoLA10Er4na7iXMJaSGxPeG6wxpUBAF+QWRO2LeH75aP6sv1kY4Rrw/e5/wCrL9ZAGukFkccJN4fvU39WX666HCbeH7zL/Um+ugDWyCyYOFC8P3iT+pN9ouu2neH7w/8AqTfaJ2A1ihVZQbwqXh49/pzfaLocK14ePd6c32iLAatQWUxwsXh493pzfaI+2zeHjj6c32iLAarQqsqjhbvDxx9Kb7RH23Lw8cfTm+0RYDVKCyuOF28PHH05/tUfbevDxvxp/tUWA1OjWVxwvXh40+nP9qj7b94eN+NP9qiwGp0VVlrtwXh4340/2qHbhvDxnxrR9qiwGpaoVWWu3FeHjPj2j7VDtxXh4z49o+2RYDUqCyz247w8Z8e0faoduO8PGfHtH2qLAamQqss9uO8PGfHn+0RduO8PGfHn+0QBqdBZY7cd4eMPpzfXQ7cd4eNPpS/XSA1OgssHhivHxx9KT6yLtxXj453O71oA1QgsrjhjvLx7uc+tewcCulNptsEzrTIZC1zC2oFWh3ZAW1zI7gHHeU7AekII0EgCXnnDcyt3jypeizTH6F6GqHwxtrYByzf2s6a5Ay4lvyd2HHlzkfQUiFP2KxNkYNbAgc41nZfjaplKyuNK5FG7X+9KAu5/vSrdd931Y5jjjQGOuDtvc47OjEJp2AgkHAjAg7xhRdWmjTrLmzRjWlOn62K4btf70ofmyT3pVlFnNKrnVXZ8OHbOb5Muiu/myT3pXQuqX3h6FYg1dgI+FHth8l9FfZcM5yjJ5vWjj0ftBNBE48ysbZDvTmzW8tpXHoKHol2C1T6KnPo/Ow0fE4Hjoj9rtopXsT8q5bN6vDb4q8OIBphQ44fSpB0zX07G7V/hy81Vm9Il2aLUXPM/zJN4t3MgLkmOUbuZep2q7g5jav1ScaE1B5ElZrvAYdYA1PfNrrcm5L48Ox+WV+DzYaO2jZC8+ZcOuKcZxP5l6RZ7LR1GuNdxAHSnMzC0hsjcDiAcR5nAI+NHsPM7cHlpuabxbuZF+ZpvFu5l6XNY25tBG4AhwRB9MHNaeTNP4sX7YnWl0eaC5ZvFu5kf5jn8U/mK9ObZ4n5YFJy3eRliE/iw7YvNLo82FwWg5Qv9Eo/a5afEyeiV6I0EJxHIh6RdjVd+0eanRe1eIk9EojoxavESeiV6vFNhmnWsCFHxl2X5TyEaJ2s5WeU/AKP2oWz92m9Ar15ryMk9s1u2HBS9N0xqoeKnRC2fus39NyHtdnia501mmDAO+LXNDSSAHE7qnpXv0M4OYB41D6fQj83TEbAz5xiylTsaKR4CtCex3HuSbymfKmWe1oj2PbfcUnlM65VgUero0SCQAVK4V462Lzzf2loV1VS4S21sjfKl/tLQmuQMnL0HRKEGxvOrVweCOMAtLm81edef0Xo2grvc5GFNbaaZtGS5tVtTNqP5EnbbExwLgHNNCQBQh3c5Z4ZKqTxv1i+ldbZlhvO7JejNjwLSMCCa5Z7B0qCvHRdj3UjJaaYYk0FO6wOBBwrh1rgoal05XvY6qlFTRWWO5Rt8x2gjArsuTt+jb43tdQDGjaFwbhvAOAx4k4guwvfqubq1ODgSRhQYinnX0FH6pB7T/p5NXQS5iRQaug2qUls5Y4tcKEEgjjCAXtJ5bo8p7OzOAF2yEnIE8gqjAS1nkLTUGibFcR1V01qezWxzs6cwSbOMApXD/gTJXb8lJWa/ZGilGkcYy5kxc1uwEef7kTVLSfJak17J+zX5GW0e0V4xUdSXs8gfliK+CdnIQq5qpaz0r3xb+OJZumjaNV8MsbasOIGqT3JI39S5tkLJHgV1XU3ZneoeK1ubkdYbjQp1FehpRza7iMFng1uaZp7Dye5Tq1jo7DbWvmTAWVzcKlp3HJSEU4oO6NcOMV5c1ISPdgS0OA/FVOTXJWKZXZGEZ0PGETQp94jc6hFHGlCK0864mulrjhTlH0qlU7E4dEO0Jwxy7lu5wJAxp+M0gWkZqtmTuhzrFATFJRuITgEHYkUmK2e2Ecib6YWqt3zDYQzD/sYujFTJRmlDz+Ry/A+cYsqsViy4SdzyFaN9j+33A/ym/wCazkFpLgEb+jz5Tepy8v0dZ6agggkAFV+EJtbM3y5P7W0K0Kt6dfqGfzH/ANtaE0BkgK+aHmsBHYi8B1SRl3re5rv2qhr0DQy2alndhUF4py6ja/QuXWX8extQ/IstgYQ1zmscDj3LicQKHfnzpO0WdtoHd60eriADXiJwy867sd4lztUE5YHjGzoTwxg/wPxxG3k9a8NtpnoppkY23Ev7H3JYW98DjrcmypSkUwYQCcS4gVp3XRmKf/VXr8vDWl1XmhAIdVrKtNMMad0dqjmwk1dHaKkULe7ANNoo6mNONdUIXW+xlJ2H2kN5k2guLAGEhoIxrq4VqDSv3JKNzXZEHi2+cKd0feHMLLREyRgycCNaueI2c+xRP5mlgnDrP3bHEghzcNTMteMe5yXq6b6k6P2S3SPOr6JVHktmchi61VYX3RG+hbrR1GRq4NIwc07cDhXiUTNZSxxa7MfioO0L3dNrqWo/B7nl1tLOj+Q3DV0AlNRHqLruc9jiiUCAC6DUFWD7JXNKwvaD3TdYcpCTDV2GqSlcN4Fe5FBy16U4s9mqMxXYK060iGpRrUmWuRdtjPXjT1JxFaHNwrhx5cxTRp3J1BbHAbDyiqzaNExwLXVwNMQKYHCiWFtAAph5z0JmHjGrcTzJSOMVrTDjOShpey02SkE5OJAx4x0pR0Eb9nFxcqZuswpWMkb65c6Whsr6DVkHOsnb0zRNhPuT3pTWW73t2ecJ6Z5GGhGXnHQnEdsNDUZ7/oRlJfsHGLIWhGaitKz7jk+B84xXV+q4d0POq7prZGCwylpy7H84xKVS8WgUN0eIBaW4CG0u34Tfk/es1Baa4Dm0uwcrfkNXnejpPQ0EEEgAq7puP9Bn8x39vOrEq9pr+pZ/MPzEyaAyKrRdLZBZi5rXlokGsW62qO4bnTJVhXbRC9+xQubXBzsQKg4sb3VcgufVNqF12a0fyO7DeNXDunChrWtesV271aYrZrkAOx7neKnacz+CqreksZdrsIjdTGowJ/iaMPOEvdN4NeGuLww5UocTTdjQVXk1KbayR2qS4LLetnaQC+OF4JAJcGgkbKEjzZqHluGyucK2bVJFaMe4VzyGsdwRT25rWkOc2UY9zhspXA7a7Ezm0ggq3XBYCARVr6bsCK7EqaqJbXY5OPslLHdsDQWiGVvc11ndkINBUioOGGGSeXVa4w3DXFKDAuOGYdv2FVYaQQl1I61FaUc8c3Mpq6O6GscHYkgHAtI73EcWSzrRaV57FQafBYp3kBpcSA4kjaNbMAVywrz7E0tdmdO1pjDXcYIB3atMt3SiYyQx6rTrNxwdiSMKOB2HFdtkLBqgGuWwkHOnGFOn1DoTU48oKtJVI4siZrE9vfNI2VphXdVJhqnbO0iRroyAJBR4NaawJ1jTYU5tLNXPIn+Gld696H1v/KJ5cvp/TK12NdBis/Y4nOo9gqdwAx31GxRN52ARvoMjiN/HVd+m+pQrywWzOarpJU1flDAMXbWLoBdgL0MznxOAxdhi6AXQCMgsEGLsMRgLsJZFWCaEoHFEAugErjsKsncNqXZa3V2Ju0LsBJ2Y9x6y8TtCVbbhtTABdAKGkVdkiLY1Qmmwb+QSkfwbf/Y1PA1RGmH/AIUvI35bVnOOxalueNhae4Eh+jG8rfm2LMS1BwLN/RbPgfMxri9G5fEEEFIAVe02/UN/mf8A5Sqwquacn3O3+a3pZIE1yBkgqeuNxrRoqaDCtPBacFBOUrdFqLHAjYW1301WrKurwZdPkeS2DMubiSaV9aaTwmtWgt5DQceAUnbrzOWFCDh103KKkeAe5dXiriKrjp5G8mh9dsbnEAggA6xP0KXmsrHs1C0au4ClDvbuKbXVdZkYHAF2tjUPAOdKEeYqRk0cfmGuaOORvWaL1aEoU42a3Z59bKcrr0Uq2WKSzSBwORqx43jqKsVz6WlrW9kfV2sSRQAY8jePensuiskjSO5cKV/WMJGyuB41Ub0umSzuGtiNjhiDxVG3iXNXpQqbHRRqSjyXK0aaEDWYRgTWlNbMU2fiiO8tMHEBwFMNUkE1qa6rudUeK2GlCNuOSci8Kgg1INBzLjekgv8AydHmb9l4u3S2rKSFtcwcQSQaFwIO44qROk1RTuTiMndNaGpXl7pCCDjnVOjeOz6Aolo4+kNVmeizX6BR1OkGlMcDTf1pa032yZgwo4HPjyI/G5edC8atz81B51LaP3dPMS6Fj3taaVABAccQ3lpiroabCaktmiKtS8WmWYOUVeelEUQ7kiR1SNVpGFM6nYmmk3Z7PHSXWYX4AEAEjaRTH/6qi9w1hlT6dq9mdd8ROGnTvuy7XdptG5p1ozrVw2gDM+EK7vN5kv7dICK6kjc+PzY+tUkTgZUwSzHiuDhjmF5+c1LK7OrGLVrHpUc1QCMiARyEVRunAoCaEmg4yq3dN7F9I4yHOa3vQCTQefFIXnYbY+YOYzANAA66Ar0ZVvtvHk5FH7rMuGuN4J4ilGuVAN3W5sgcWOadmAFOhW2zzv1QHOGtkRqSc49SmlVla0+RzUU/tJUPXYcmj7NOGhzWFzdp1ZGgHdkU2ba5a0DATuq71LXyLsglwV0HKMMswFewuoTTCuYxpkkheb/FnnP1UZoCaD1DaYu9xS8g+UEoLxf4p3T10VX0ttksjXEtDY2tI74E1ObqcwUznsVHkoZWoeBj9ls5W/MxLLpK1JwND9Fx8rfmIVzejcvKNEgpACrmnZ9zN/nR9TgrGq3p8Pcg/nRfKTXIGSpMzyp3Y431Lmt1hQDMDwR9yZyHE8qn7hjqw8o+S1Z1pYxuXBXZwLO5zm1jFMiNcbc06uK54uzk2lrux40DHCoNcnbxTcR9CemNEyHE/j6VxKsb+Mt8dosWFIsBTwGZDLJLa1gJxYQOJg51Wo24LtxK61Pbkycf0XO6r2skFRH3NczqVPn9SRmvKwu77UdkMbOw+fveNU8vOK5EJWM61i1C5cmxXUTUxRmudYR9VOvye7XeBDhs7FQeajVSBA6o9aVMLt46Vn5yvGXh0VgYwOENnrrUqImkYY1xpimFuslgtFdeOIOcaazYw12Phhwoa8tfOqyIXYVdxroQur3xQ64eMlToFd5FBK8Hf2RtOYs61ZLks0NkhEUT2Z11u51neVqBtTTacVTGtwzPOlGyUWkKrbsTKFiZvnQ6zW2Z0s8spc4Bo1XRhrGt70BrgSdpz2qItPBBZxiy0yN4nNa7bvbRHJbHUoHYZJrJan78OVaSmQoHUvA7GMrVn/BjzA1RM4GhstLTTM6tOty6Zekg8MjkNEjeWmUtnYDruOs7VGOAwrUmmXIkql9gcbEpdPBaIJ45ezirHh41Q0ZZtruork+6YXknOhxoWnHjwwXj3bXtTSQBGW8YceYkpzZ+FO2OFQyPDHBhxFc81texFrnrUdzRtyc7Km/z1OaYW7RQTZyO2Uxdj006F59Bwtyh5BZHSnvXCpoK5OwxqrJdOnbbS0kMaSO+aS4EceeI40ZhiT1g0U7FgyaYbxrAg4UrQig+5LC5Dh/qynE46wqRuFBQKLbpA7ZUUxxJPTQlO4NI698KYHKpz5csEJoWJMWSwNaKO1zsBcTWm7FOTCA2jQWqLjvyPV1auod9TTfmcEoL6j9+7AbytFIVh41rhtJ2Cow6DVVDhIsLhd87y7JrMKUx7I0Y15c81aZL+j2uGHEfUqtwjXg111zgPr+rw/7GYVRcLHhBC1NwPD9Fx/B+ZhWWStUcEA/Rcfm+aiSAuqCNBIAlWeEI+4/+6D5wBWZVnhFPuEn/ANsHzrU1yBkqU90eU9atGjTB2Eknwt38LVVpj3R5T1lWvRlhMB8v/Fq5tV+BtQ/IkjGN/Quo2N39H3ruKE1T5sTd1V5OVjusN2MG/o+9E943k8gTrsTcfvRGAUy61fn9E4DWNwOVeb709iswzr8U+tJshoQn0ZrRZSqMtRRyyzN3n0SuzBHsc4/BA/yRtkOSFaYpKpLoTighA3YXc33ozCN55h60oyWgRNlGK0Up9CsjnsY3noSJaK7V294rUF2VKa2HMk6rpp39mUjh/n50g6lcj6X3J3qojGFsyUNywEYgjkd9yh75uVsgGL8Mc69asYjG5EYhu61CckNqLKO7Q6uTyOVtepdN0Qk8Y2nI9XQx7kOx47vxuV+Sp2RhEpzdDQM3k7cKfSp+4bjbASW1q4CtSMgaqVFnaNp5vvSjabFUZS9sTivR2Cug8rgHYutZVkTiKCUoGU7VwHBc1VZBiJ269WxML3k0aK7zyAKnaRaTmWFzBQB1MK1dQEHk2bFbbdYWStLXgEbjX6CqzpHcEcVme9jGgjVA20q8DAk4Zq1JEtFIqtV8Eo/RkfL1MYFlNau4Jh+i4uU9TR9C2Mi4oIIJABVfhJP6Pf8AzLP8+xWhVbhM/Zsnl2f5+NNAZMm753lHrKt2ih/0CP4z8lqqE/fO8o9asNxXy2CKjmvNSXVAwpQDM8i59TBzg1Hc1oyUZXZbWQJwWAKAOl8bRjHIBxgD6UjLpjET3ruj1ry/jVejt8sOyxGQDjRtlBVa9tsO5yVi0vhGYcj49XoPLDsszCHHJLDiVVOmMWyoSw00h/i/HmS+LU6DzQ7LHWgSRl/GCr50whO09PqRjS6DeeldENPKPKIdWL9k9VHVQPtvg3npQ9t8G8rTxT6Jzj2TqNQY0vg98j9tsHvk/HPoM49k4gFB+26Df1IzpbB749CPHPoWUeycqhrqDGl0Hvj0Lr222f33V60YT6DKPZN66OqgvbbZ95+L60PbbZ95+L608JdCyj2TtUYUD7boN5+L60bdL4BtPxfrJ4S6FlHsnwu2qu+3GDefi/WQ9uNn3u+L9ZPGXQZR7LGSiVd9uVn3u5m/WR+3Sz738zfrJqMuico9lhcVCaYH3FJ8D5bUgdN7Ps1+Zv1lGX/pPFNZ3xt1qnVpXVpg4HYeJVGMr8CbVinLWHBR+y4uV/yiPoWT1rHgp/ZUHLJ844LqMC3IIIJABVThQP6Lm8qD+4jVrUVpRcQtllks5cWa+r3QFaFj2vBpUVFWhNAY4n748p60YndSmsabqmnMvbLV7HJ2JZamHyo3N6Q4qMn9jvax3ssDvhPH+CdgPJ5LS5wo5xI3EpJelWjgHvFuUbHeTJH/AJOCirTwRXizOyyHyQHfJJRYRSkSsFo0JtbO+s8zeWOQdbVHS3PI3MU5cOtPFhcYIJ1+bn7lwbE8eCUYvoLoQRrs2d24ojGdxSsx3OEaGqhRIAKRu28Io2ObJA2Uk4OLqaoLHNplvcHDjaM1HUR0QBZ5rbGWlwsMbe51qB4qAWn/AFNTvtWrmmtKYedRV73lFKB2Ozsho5xOqSagho1cRsIJ8/OobZGJDMHGpLndjo7W1nNpqF3emOp5SMKKJKACQQQogAIIURhhRYAkF12I7iuhZnbinZhcTRpdthf70rtt3POzqRi+hXGqJSUNwSv71jjyAnqUjZtALbIaMs055IpOvVTxYXK2grvBwPXk/wD40g5dRvynBSEHAReLs42t8qSL/FxSsM84Ws+Cr9k2f/t+eevJbN7Hi2nvnwN5XvPyWL27Q+4jY7FFA5wc5gdUitKue59BXEga1KnckwJpBEgkAEEERcgA0Em6YJJ1tAQA5RUTB96AJF9+AIAlqLiSBrsHAOG4gHrUO7SFoVUvfhvsEBLeyOlcMxE3XFd2uSG8xKALpPo1ZX9/ZoHcsUZ/xUdPwdXe/OyxDydZnySF51a/ZIxj9VZJHcb5GM6Gtd1qJn9kjaD3lkhb5T5HdWqndoD0u0cEd3OyiczyZJOpxIUdPwIWI96+Zvnid1sXnEvsibecorM34Mh63prJw/XkcuwDkj9ZKryS7Fij0GbgHi8Gf0ogelrx1JhPwDHwZIncokZ9ZUZ3Dreh/wB2MckUfqSD+G29Sf8AyAOSKL6qpVpk4IuNo4CZRk2N3ky/Q6MKl37o3Z7JaHWe0CWOVoDiA1rwWuGsHNc04inUV12671/eB/Tj+qoC/tMLRbZo5bS8OewaocGtB1NYu1TSlcSecqlXftL+CwXbHX5Pd/jn8nYypS4tF4LXaBZ7OJZJdUu1S1rAGtFS5znEAZjnCqjoma+uD3Gv3uq7WpWu6nSnly6YWmxzSS2WTsb5O5c7VY46ta6vdA0FQOYI8/8Aqv4GH7Z6fBwFzHNkbfKlH+DCn0PAK7wpIW8nZH/4tXnw4Zb2H/KP9OH6iUbw2XsP+SDywwn/AAS88v1/B4I9Mi4BI/CtA80R+mRPoOAqyDvpZTyCJo6WleVs4dL1GcsZ5YY/oATmPh/vMZ/k7uWI/Q4KfLPseKPWrPwM3e3Nsr+WSnyAFIw8F12tyswPlPld1uXkEPsireO+hsrvgyjqkUhZ/ZJTeHY4z5Mr29bSpc5P2OyPXoNCbCzvbJZ+UxscedwKkIbohZ3kMTfJYwdQXktk9kfCf1lllZxtex/QdVWW5+GOw2khrZCxxybKCwnkPennSuxl/DUahW6QhKMvsFICWQTBl5gpdlsBQA4RpNsoK7DkABBBBAAXJYukEAIPgTeSw1T9BAELLdRKYzXK5WhCiAKFemjJljfG7W1XtLTQlpodxC8tvTgSlaSYZQRsD20POMFo0sG5cOszTsQBle08F1rb4FeQgqNm0HtTc43cxWtnXcw+CEi+5Ij4ITAyFNo/M3vo3cyaGyEZinKthP0ahPgpvJobAc2NPmCQGRvyU7wgLG7ZTnWr5OD6ynOJnoN9Sbv4MrGf9mP0G+pAGWfyB+7qRtsTwa6vV61qB3BTY/Ex+iEmeCWx+KZzfegDMf5K+taGta7M0JbK9xrq4ndRaZ7Udj8U3p9aHajsnim9PrQBmX8gf71dC7n7uv1LTI4JrJ4pvMlG8FtlH+2zmCewGY/zc7bRGLsfuryVWoo+DezjwG8wTmPQWAeC3mCNgMsx3BM7Jjj5k6i0OtLsoz0LU0WiUI8EcydR3BGNgQBl6z8G9sflEVYLq4FrQ8jsrwwbQBrH1LRLLsYNiWbZmjYkBSLp0YdFEyMFzgxoaC4kuNNpJUrFcpVlDAjogZDRXWQncdionyCBCLIKJVrF0iQAEEEEAf/Z"/>
          <p:cNvSpPr>
            <a:spLocks noChangeAspect="1" noChangeArrowheads="1"/>
          </p:cNvSpPr>
          <p:nvPr/>
        </p:nvSpPr>
        <p:spPr bwMode="auto">
          <a:xfrm>
            <a:off x="0" y="-868363"/>
            <a:ext cx="2514600" cy="1819276"/>
          </a:xfrm>
          <a:prstGeom prst="rect">
            <a:avLst/>
          </a:prstGeom>
          <a:noFill/>
          <a:ln w="9525">
            <a:noFill/>
            <a:miter lim="800000"/>
            <a:headEnd/>
            <a:tailEnd/>
          </a:ln>
        </p:spPr>
        <p:txBody>
          <a:bodyPr/>
          <a:lstStyle/>
          <a:p>
            <a:endParaRPr lang="es-ES"/>
          </a:p>
        </p:txBody>
      </p:sp>
      <p:sp>
        <p:nvSpPr>
          <p:cNvPr id="12296" name="AutoShape 9" descr="data:image/jpeg;base64,/9j/4AAQSkZJRgABAQAAAQABAAD/2wCEAAkGBg8QDw8NDw8NDw0PDw0PDA8QDQ8ODQwNFBAVFBQQFBIXHCceFxkjGRQUHy8gIycpLCwsFR4xNTAqNSYrLCkBCQoKDgwNFQ8PFSkcFBgsKSkpKSwpMCkpKSwpLDUpKSkpKSw1KSkpKSkpKSksKSkpKSwpKSwpLCksKSwpKSkpKf/AABEIANIA8AMBIgACEQEDEQH/xAAcAAABBAMBAAAAAAAAAAAAAAAAAQIDBQQGBwj/xABSEAABAwEDAwkTCAkEAwAAAAABAAIDBAUREgYHcSExMlFTcpGxsxMUFTRBQ1Jhc3SDkpOhssHC0dIiJCUzQoGEohYjRFRjZIKjtBdilMNFpMT/xAAZAQEBAQEBAQAAAAAAAAAAAAAAAQIFAwT/xAAgEQEAAQQDAAMBAAAAAAAAAAAAAQIDElERMkEEEyFh/9oADAMBAAIRAxEAPwDq+U2UHOkEkoaHOYGYQTc3E9wa2+7qXm9c/hzoWjquMdJIzFd9TKy4nVDcQkOrd2lsmcrpSfTTcqxcHq3E02rq/PZz/ZiQdkizuSAfrKFpPVLKlw8zo/Ws+nzuUp+sp6uM9W4Qyt8z7/MvPrKl7di97dq57hxFZDLXqB11531z+MIPRsGcqzHa87oztSwTx+ctu86tKXKmhl+rrKR52hUR4uC+9eZWZQTDX5m7Sy70SFKMor9nCx2hx9YKD1OyQEXggjqEG8FOXl6HKGJusyWM/wANwHnaWq1pMu5WXYK6uju1g6WZ7R9xLgnA9GIXDKXOjWtuur4pO1LFDx4Wnzq6pc7Nb9qKimHVwc0jJ+8OePMnA6yhc6hzujrtE9u3zOdr/M9rVYQZ2KF2o+Orj0xMkH9txPmQbqha5BnDst/7WxndWSw+d7QFa0tu0sv1VTTSbyeN58xUGchJelvQCEIQCEIQCEIQCEIQCEIQCEIQCEIQaRnK6Un31LyrFwep6VHftRyMS7xnL6Un31NyrVwep6WHftRyMS1IrShCu8nKCKXmvNGh2HBh1XC6/FfrHtBWmnKeISqeI5UiFuD8mqY6we3RIfXeoH5IxHYyyDS1rvcvWbFbz+2lqyAtifkc77MzDvmObxEqB+SNQNYxO0Pu4wFibVceNfZTtSouVk7JurHWSd65h9agksmobsoJh4NxHmCzNNUeNZRtCyrkbsZJG6HuA41M215x11x3wa7jCxXsI1wRpBHGmrKrOPKGYa4jdpZd6JCl6Pg7OBjv6viBVOhBslJlSI9gaqHuUpbd4rmq2ps4tS0/JtCsb3QukH5w5aKhB1KkzsVwu+d0svalhjB/LgV1S53ar7dNSyj+HLJH8a4mhB6AgzvRddo6hnbZJHIPzYVYwZ1bOddiNRHvqd7gPExLznHVyN2Mkg0PcFO22J90J3zWO4wg9LU+XlmSagradp2pHGE/3AFbU1pQy/VTQybyRj+Iryyy3pRriN2lpb6JCkbbbdd0DL9trrj5wUHqq9KvMtJlg+P6uauh3lQ/DwB44lcU2c6sbqNtCbRLEx/ncx3GnA9BIXE6TPBXN1DNQy7+LAeEObxK6pM8U/26OGTtw1Lh5sLuNOB1JC0CDPDS60tNVxHq3CJ4H5gfMrSnzn2W4as74ztPp5h5w0jzoNrQqalyys6XYVtITtGZjHcDiCrWKoY8YmOa4bbXBw4QoNLzldKT76m5Ri4TVdKjv2o5GJd2zldKT76m5Rq4RVdKjv2o5GFaFathyS694P2lry2HJPr3g/aXpZ7w87nWWwXpwKYnBdJ8SQFPa5RtTwgkDlI1yiCcFUS4r9fV06qhkoIXbKGF2mJnuUgTgs8QvLAkydpHa8DBvS9vEVjvyPpDrCVuiS/jBVylWZt0z41nVtrkmQ8R2M0rdLWO4rliyZDP+zOw75jm8RK20pFibNGmou1baTJkZUjWMTtEl3GAsSTJqrb1lx3rmO4iugFISsz8elr7qnN5LKnbrwTDwT/csZzCNcEaRcuoYkjjfr6unVWJ+NHkr986cvSrostDC7ZQxHTGy/huWJLYNKestG9Lm8RWZ+NO24vxpoqRbhLkvTHW5o3Q+/jBWNJknH9mWQaWtPFcsT8etqL1LWEAK+kyUcNjK06WFvFesaTJqYaxjOh1x84CxNquPGvsp273m+sWIWTQtliie58IlfzSNryTKS/VxDacOBWVRkXZ0myo6fS1vMz+W5alZ2daCOOOF1BWsbGxkbeZup5gGtaGj7YOsNpWkGdizDs3VcPdKKa4fewOCzNNUeNZRPqeozXWY/WjmZvJ33cDr1hWZkjFZto0fO8s2CpFUyVjiy5wZGHC/CBfqnq7S2yyLap6uIVFNK2aElzQ9t4+U03FpBAIPaIVdbB+kLL31dyLVmFU+cp3zecdum5Rq4XU9LDv2p5GFdxzkn9TUDvblGLh1V0qO/ankYVZFathyT694P2lry2DJPr3g/aXpZ7w87vWV+nBNTgum+E8KRqY0KRqBwUjQmtCkaECtCcAgBOAUUXJcKVKgbckIT7khCCO5IQnoIQRFqaQpbk0hEQkJjgpio3BFQuUblK4KJyojcUwuT3BRuCgaShrkjkjddRqHRsyx+i3d+VPFGthtc/P7L39dyAWuZmjdZju/KrijWw2qfn9l90reQC5Xr71JnKP6uo/DcoxcSqulR37U8jCu15yj+rqPw3KMXFKnpVvflTyMCSK1bBkp17wXtLX1f5Kde8F7S9bPeHnd6y2BPamBPauk+FI1SNUbVI1BI1SBRtUgUDwnBNCcEDkqaEqIVIi9BQIkSlIgaUwp5TCi8mFRuUjlE5UMconKRyicgjco3FSOUTiimFDSkKG66iuh5nj9Gv79qvRjWwWm75/ZfdK3kAtezSalnyD+dqfRjV9aJ+f2X3Ss5ALk+ugps5WwqPwvpsXFanpVvflVyMC7VnK2FR+F9Ni4rU9LN78quRgSRXK/wAleveD9pUCvsleveD9petnvDzu9JbBentKiUjSuk+FK0qRqhapWlEStKeComqRpQSAp4KjCdeiH3ovTQUt6B16S9JekvQLekvRekQBKYU5MJQNconKRxUTkDHKJykconKqY5ROUjlE5RTCUNSOQ1SVdCzXG6ilH87UehGryud9IWX3Sr5BUGbo3U04/nZ/QiV1Uv8An9md1quQXKdFW5y9jUfhfTYuL1PSre/KrkYF2bOYdSo/C+mxcZqelW9+VXIwKSK5X2S3XvB+0qFXuTHXvB+0vWz3h5Xekr5Paor09pXSfCmaVI0qFpUjXIiZqkCha5PBQSgp16jDkt6IkBRemAovQPvRiTL0hcgfekvTMSMSoeSmkppckvQI4pjkrimOKBrlE5PcVG4oqNyjcVI4qJxUUxyQIcgKS033IZ10FQP5ybkolbvd8/szutTyKpMkDdHUD+bk5GFWrXX2hZvdajkVynQYmcw9M6KX02LjlT0qzvyq5GBdhzmHVqdFL6bFx6p6VZ33VcjTqSquV5kz17wftKjV3k0frfB+0vWz3h5Xekry9Oa5RXpQV0nwp2uUjXLHaU8ORGQ1yeHLHDk8OVRkByUOUIclDkE+JGJRYkYkEuJIXKPEjEgfejEo70mJBIXJC5RlyQuQOLk0lNLkwuQKXKNxQXJhKBHFRkpSUwlRojkNTSUrSpLTeMnHXNqB/Mn/AB4VZwOvr7N7tPyJVLYD9Sfvj/54Va0Tr6+zu7TciVynR8RZzTq1Oil9Ji4/UdKs77q+Sp117Ofr1Oil9KNchqelWd91fJU6kivV1k513wftKkKusnT9b4P2l6We8PO70lcXpwKjJSgrpvhShycHKIFOBRlMCnByhDk8OVRMHJwcoQ5KHIJg5GJRYkuJBKXJMSZiSYkEmJJiUeJBcgeXJC5MxJC5A4uTC5ISmkoFJTCUhKaSoAlMJSkppKNwQpWlNKGlZabhZBu5v3Zv+NArOzXfSFnd3l5Eqos91xm7qz/GhVlZLr7Qs/u0vJFcx0PDs6B+VU/hPSjXI6jpWPvur5KnXW86OyqfwnGxckqOlY++6vkqdZkVyucnuu/0e0qZW1hStbzTE5rb8F17gL9kvSz3h53Oq4JSgqLnmPdI/HagVUW6R+O1dDKNvjxnScFKCoee4t0j8dqUVcW6R+O1Mo2mM6ZAKW9Y4rYt1j8dqXn6HdY/HCucbTGdMkFKHLG5/h3WPxwl6IQ7rH44TONmM6ZIKXEsbojBusfjhHRGDdY/GCZ07MZ0ycSMSxeiMG6x+MEdEoN1j8ZM6dpjOmViSXrG6JQbrH4yTolBusfjJnTswnTJJSErH6JwbrHwpOiUG6s4Uzp2uFWmQSm3qA2lBurOEpvRKDdWcJUzp2YTpOSmlM58j7L8rvckNXH2X5X+5M6drhOjimlNNSzbPiP9yTnhm2fEf7lM6dtYzopKGlNMzf8Ad5OT3IEzf9/k5PcpnTtcZ022lNzpd/Ef/WhVhYrvpCz+7P5JypbLqMbXSXOAc5l2JpafkwxsOoe208Ct7CP0hQd3fyTlz33eMjOlsqn8JxsXJKjpWPvur5KnXWs6WyqdNJxsXKX0730rMDHPw1dTiwtLsOKKC6+7Wvwu4DtLMirT44HO2LS7Qpeh824zeSf7kvQ+fcpfEcFBFJA5uyaR1NXbUayeh8+5yfeEnQ6XsDwtHrQY6FkdD5exH3vjHrRzhJtM8tD8SDHQsjnF+3H5eD4kc5O7KH/kQ/Egx0KfnM9lD5eL3o50PZw+WZ70ECFPzp/Eh8oEc6/xIfGd7kECCpudxukXC/4UophusX9z4UGxVebuqjDiZaMhuPFhmdiBaWXjAWh32xq3XXXG/wCU28jzfTm/FPSR3Tcx+W+Rt7ueJINT5HVMZcB1WkHbuoRFr/OGapJOrUapN15PyNUm4cCUs1Q41ILgbwfnBIO2DhQY0sZa5zCLnNc5rh1Q4G4jzJiyedmbszyc3wo53j3YeSk9yDGVpk3R80qGkj5Mf6x21qbEcN3AsQU8W7H7oXe9XNi2pTUzXC+V73kFzhE1ouA1G6rtPCrA23Gds8KMZ2yqL9LKfsZ/Js+NH6WwdhUeJH8avIvsfbPClDztnhWv/pdDudRwR/Ek/S+LcZ+GP3pyNixnt8KUPWufphHuE3jMHqSHLBv7vL5RvwpyNlxLMsA/SNB3d3JuWmnLEfu7/Kj4FfZD2zzxaVEOZmO6V51X4utu/wBoTkX+dHZVOmj441yo2a0km86uhekcoMkqetB5riBc3A4tN2Jt94v7YOqD2lrDczFF1aitP3wD2FnkcV6GM7fm9yOhjO35l24ZmqDdq0+Ei+BPZmcs4a76w+GaOJqDh3QyPt+ZL0Nj2jwrurc0NmDqVR01LvUFI3NLZY63OdNTL70HBuh0e0eFL0Pj2jwrvjc1dlDrEh01E3xKQZsLJ/db9Msp9pBwDofHtHhKOcWdieEr0G3NtZI/Y4zpc8+tStzfWUP2Gn+9pPrQeeOcWdj5yk50j2hwr0Y3IazBrUNJ5FpUzckLPGtRUnkI/cg8287RbTfGRzCLaZwhel25NUQ1qSlHgI/ctTzhUkUIpxDHHFfzUu5mxrL7sN19ysDiggj2mcIThSsOswH7r1v1mRSOOu8/1FbNZuSjZXXyY7trG5aw/qcuPCh2onHRG4+pOFmuOtBIdEL/AHLsOU+RUMcDnMBDgOyKvsgWXWfC067TIPzlZmOF5cEbY0x1qaY6KeT3KVuT1SdakqToppfhXpi5KoPNTclqw61DVn8LL7lIMjq/qUFX/wAdwXpFCDzk3Ii0jrUFX5G7jUrc31qH9gn+/mQ43L0PclQee25t7VP7FJ98kA9tStzX2sf2S7TPAPaXf0IOCNzUWsesRjTUxeoqQZorVOvHTjTUj1Bd3Qg4QzMlaHY0Y01Dz7K2vIbNfUUlW2rqnwkRNdzJsTnuvkIuvcS0agF+ptldMQnIEIQoBCaXJOajbQPQozUN2wmOrWDqoJ0KuqrUZhcGvwuIIa7DfhddqG7qrmdrZSvDntqOjMbQ5wxsExhcAdRwwEi46+srwOuOcBqk3Dt6ixJbYpmbOop276aMetcYp6my5iTJaNQw7T4Hvd9+IArIFPYw/wDIVbt5RO9yvA6nLldQN16un/peH+jesd+XtnD9oB0RTH2VzYsscdfteTeULj/1oaLJ6kGUMmijI/604HQX5x7PGtJI7RC8cdyp8rrWgquYGJ8b8IffdJG+6+7sSdpa0IqA7GzMo3+BDfch9nUj7voC3ZLtbFIGe0kC8sijI1gtusqMjVNw0m5c6hsmMbDJe0D3SvDfbWXHZkv2MmCO6Wkz4itZJw37KBzTC4YmX3HUxNvWq2Zli2ip8DmRPwuecIqWMlN56kd15WELJrHan6N2cB/ErWP9RWRBY1oDUZYlhRjaMgcPMxZVL/q7F+6v8s34Uf6uxfuz/Lt+FL0Gtn7FLk/F4F77uBoT22JlB1KixYt5RPN3Cp+Bgztx9SkedEw+FSMzpX61DUHQ4niYj9HMoTr2vSM7nZ7fWUHIy2nbO3pR3Ojib60/BkR5wpna1mVp0NkPsLKgyyqHa9lV4G2G/EAqw5uq531lvWkd6GM4kMzVn7drWs/bvqABxJ+DZ6e3nO2VHWx79sAA/uKxhqWuF40HWvB2lpjc0lGfrKi0JNvFVu1eALZ6CxI4WNia6QtY1rW434nBoFwF/V1EGfjG2jGExtOAnCMKB2JF6MKMKBUFCEDSFG5o2glQgjwDaHAk5mNocAQhUKIW9i3gCDA3sW+KEIUAKdmvgZfvQniJvYt4AlQgcGjaHAnXBCEBclQhAIQhAIQhAIQhAIQhAIQhAIQhAIQhAIQhB//Z"/>
          <p:cNvSpPr>
            <a:spLocks noChangeAspect="1" noChangeArrowheads="1"/>
          </p:cNvSpPr>
          <p:nvPr/>
        </p:nvSpPr>
        <p:spPr bwMode="auto">
          <a:xfrm>
            <a:off x="0" y="-960438"/>
            <a:ext cx="2286000" cy="2000251"/>
          </a:xfrm>
          <a:prstGeom prst="rect">
            <a:avLst/>
          </a:prstGeom>
          <a:noFill/>
          <a:ln w="9525">
            <a:noFill/>
            <a:miter lim="800000"/>
            <a:headEnd/>
            <a:tailEnd/>
          </a:ln>
        </p:spPr>
        <p:txBody>
          <a:bodyPr/>
          <a:lstStyle/>
          <a:p>
            <a:endParaRPr lang="es-ES"/>
          </a:p>
        </p:txBody>
      </p:sp>
      <p:sp>
        <p:nvSpPr>
          <p:cNvPr id="12298" name="AutoShape 13" descr="data:image/jpeg;base64,/9j/4AAQSkZJRgABAQAAAQABAAD/2wCEAAkGBhQSERUUExQWFRQVFRgXFxcYFxUXFxgcFxcXGBcYGhQXHSYfFxokHBUWIC8gJCcpLCwsFh4xNTAqNSYrLCkBCQoKDgwOFA8PFCkYFBgpKSkvKSwpKSkpKSkpNSkpKSkpLCwpKSkpKSkpKSkpKSkpKSkpKSkpKSkpKSkpKSkpKf/AABEIAMgA/AMBIgACEQEDEQH/xAAcAAABBAMBAAAAAAAAAAAAAAAAAwQFBgECBwj/xABMEAACAAQDBAYFCAcFBwUBAAABAgADESEEEjEFQVFhBhMicYGRBzKhscEUI0JSctHh8AgzYnOCkrJDY5Oi8SQ0RFNUwtIWFyWDsxX/xAAaAQEBAAMBAQAAAAAAAAAAAAAAAQIEBQMG/8QAJBEBAAICAQMEAwEAAAAAAAAAAAERAgMEEiExEyJBUQVhoRT/2gAMAwEAAhEDEQA/AO4wQQQBBBBAEEEEAQQQQBBBBAEEEQHSXplIwVBMOaYwqspaZzeleQrvgJ6sITdoS19Z1Hewr5VjlW0On2KxMxpSSJgIFTKUPmA4sApO8a0iIkbSxk1VeXIqsyZ1aNchnv2b0v2W5WN4tDsb9IZA/tB4VPuhF+lMgbyf4T8Y5HLGOczBWVL6tzLbOUXthS5RSXIZgor3Q2yYwyutM0Beo6/6IOTrOrFspuW0HfCkdZn9L1/s0zcanLTyBhs/TZgK9Up/jb/xjnWO2DipasXxJISR1pyk8UHV+qO184p4XjG0OjzS1o2KnNNBQMg6wL84ufszK0YgEVBA1gLZtL0udT62HrfdM89Vh3s/0zbOmEBnmSif+ZLag/iWojlHSjZM2Wteudhwe/8Am1ikTJhJvaLSvV0vprgmKgYuQS/qgTEJPgDbxiXlYhWAZSCDoQQQe4i0ePENO+JHZm25+HbNInTJR/YcgHvXQ+IiUPWoMZij+i3pwcfh6TnU4mWaOBQFltlmZeehpao5xd6xBmCCCAIIIIAggggCCCCAIIIIAggggCCCCAIIIIAggggMNHn7F7YLdIp83rJa9VNdUM4kS/m5eQJmtkJuA30Sa3j0C0eTdrzq4ic5NWmTpj76dp2I1vpFgdN2d0owuHxUxxiGcPPw6VZnmFZMqUzOBMp20EwhAbk5a3hpsrpjh5OGlyyzFkQkUU2mNOm5jegtKm1rxpHMHxJ4wi0w8YtDp3/rLDf7WT1jCfNnN1TCW0pw/wCqY5jWU6G5IqTSkM8R0zknC9UqsJpw8rDsxZcmWU5eqgdrMxN66RzomNSYlDpm0PSKs1J6ZFHXOCDmJKL81VNBmBMpYVxXpDScKEJLzTFmPRnOZ1TICA1lFBoN8cqaZCZmxR1Xbu05eJk1lsDQaA/mm+Oa4laEwhJxhU1Bhw00Pvv74DUAZQRrUg+ynvMZWbGsuxod8ZZYB3gNpTJMxZspykxDVWU0I/DlvjrnRL045iExqAf3ksG3My71HHLfkY4owpGOspAexsFjkmosyWyujCqspBUjkRDiPKHRnpzitntmkTDkJq8o3lk1ucp0J4ih5x6B6BekKTtKVUdicvryyfDMvFfdUcolC3QRisZiAggggCCCCAIIIIAggjBaAzBWITE9KZQfIhztQ1ZQTLWla1mCwNjaNMJtuXOQuuIRlqRWUQVqNRnvXUaQE7WMxz/be1izHqJjtNplDByqIKg6VoTUXJqd1o32P0ybDoRjcTIdq9k5llkCmhrTNfeAItC+wRRpvpXwg0nyP8T4iEj6S0cjI8lhwDg1+P8ArChesQxCsRqAaeVo8iYiYS7E6k1PjrHen9IUwEAqpAF7et5aRzCZ0Rw7EETJqmpLmgYUpagAJ13njAU5hGpEWp+iSEKVn0rmBLS6qCBa8tmNDfdUWsYZP0YcD15VyQO0RcEi9reqT3Aa6RRAlYScRMz9jTVvlDD9llO4sKjUVUZu4jQmkMJsk6EEHgRT3wEbMhEw+aQY0+TwDOMhiIefJ4z8kgCVOzCh1haW246w0Mkg1hy4OUMO49/590Bsy3hJpPCFxcVgEA3kpelPA1+EXfYXSHD4YBpUgy5yS+tE1XYlbsKNWlcylKKQ3rX1tVUk15GFDKYIVp67KWbWy1oOQqQf4RwgOl7P9LePHapLmrQnKUowUfSOXdY2HCLDgvTcq2xOHZDW5lHOAAaFspoSO6scxweMlVfKwFwEVuySssVWx+s+4fX5Q521PKqRWqSlWUK3GZu25obXCyzp9IwR6C2J0kw+LTPh5yTRvyntL9pTdfERKVjybg5rS50gy3eU2TrHaWzS2IYtMpVdwULTdeOueiP0gT8RMOFxTmbM6szEmZVBARqEORqTUUNIlK6tBAIIgIIIwYDWdOCgliAAKkmwHjFE9I22p8zBsuB7RY/OMGVWEoAlytSK1pTuJpFQ9NnTdjN+RSmoiANOp9JjQqhPBRQkcWHCOWS8S5sGbuqaeMWg/n9IZ81SgmMAylb1ChSAD7BTurxMPsHtmakpZMlWcLYDtZBW+gu1ydaRBHFhf2m9n4woJ05rVyjhf3aRRMzpeKmfrHmZfqB0kr5Vr5wguw6f2Ob7MyWx9lSYjkwbH6THuA+A/PnDmRsuYys65iqesarQW317qczQakCAXaTKWzpNTwU+xsvvhvOwaG6Mh5MrSz5jMPbDqbhJ8olXRxlALAioAJIBNKgCoIryPAxrLlS335G4/R9lx7YIaSse8nR3ljmc8vzFRE5gukwNBOUU/wCYlSO8jUeFYjJmzzJLZuznOZTYq1rkMLEV/GGfyUE9g9U/+Ru9d3ePLfAXpcGJlJgZnBFijC963ahzcKG+l7RDzmTPkOaWQa9qi3vY0NBr6wsYitk7Xm4eZSmRt8try5lq1FNCRcMPbF6l4eRtGSSOy62Itnlk/wBSG99DyNYCn4rCzAfVYksaigrRiCRlzdoE0FtbaxGTJ5pU9scdx3nibmgI1oO6JicGw03qMUBlA+bmUzUG5hX1kr9HVd1xQ52psWl1NWC5qCUermWZgCyWrazU+mOdCoSSJX081LXQio0B7LKA1+YteHMvZCzP1E1Jp3Sz83NPdLazfws0MStLr2QDlKnMrKb9ludK3315UjMuaQcy7r+srcq5WF+zSxgNJmHKkqwKsNQQQQe46RsJcb7T2rMc1IsECEMQ4FPqlrqBXiabqCwbSZ0AocPDnZeCDlpR+mpy/aF19sEqaD90OcLNyTFcaqwPka/CCIKUaEg/6GNiaRIdKcIJWLmUsrEOvc4zfExGsYKeYQ1Iiy4TBVEVfAt2hHWeimx0bDrNZGmkzCmVagIAAcz5QWvWwG4GApuJ2MDqsQeO2blBFSATWlbV400jtk7oxKLFWXqwVTK+d6ZmNerImAXIvp2aCsU/pdsDLmYJkF+zc5aWoWPrHfXSCOZzMW+csTUlQvCwULS3IUi/+g/bMiVjZzYiakpnlKkrOwUGr5mAY2rZY59ik7ULLsScdZM3/Df7rwV7AUxmKP6JdsmZs2Uk0/OSS0ohrPRD2CQb+qVHhF2zRiNoTxD0VjwBPkIUiJ6Ubbl4TCzZ000VUPexIoqjmSYDzDtPbDTpjzZgTM7F2OWt2NTqT5RGiaXNFFBvjShmMFUHkBc608yYvnRbo4JAM6fKDykcypgoH6oBQ5mlg1BQ0AArmIdLE0jIRvRroVMnshylJbNl6xhWpyswCgkFicpA3VtXdFnwc3B4X9YT1hQyHAl9rKM6OeqB7DzJcyU1WqQ0twaRDbZ6Tl1aVKpLkXFhSuYq7KlbrKMxS6pqpY3ivNPA4Ac7k9y8fPugLVjemXWK6y5TJ1mH6ghWUKt5ZqmRa0JltZiadYQKAdqMkbTdEmI0sMsxkdgBkoZfqEBRQU7t541iJBc7npzOX2fhGjlhu/zn7otSwjZjPytb9IZc2vWgoXmyi/ZNMivML0yMuU0mtWqtmvvNYxO2QkwZuy2ciWry82XrSxmTGZqACWqvS4Bbq+zQAmKsm0yLMT/EMy+cPpE0GuRjLZhSzEo1QRSvcSL11iMj8FsM7SZqidIYklTW4zlA6nWUxpUHW4rmBpDHauyBKAmIxmYZzRXsGltrkcDRqGvBhcRY8PtP5T1kmchE6a6u/V+tOCAuUA0DUloiAW7TG5hlKxHUHMZZOGnr85JY1qoIVjWnZAm5wkw3qnfUqBVFcCXMup9RgLrU6jjfVN+7tXOuz9ozsJPXtATBTI+qTFbRT9ZGG/luYWe7W2Z8mmBc2fDzhnkzOK8+DqbEcQeMJPhOuTqWpmr80x3OxspP1JhoK7nyt9JySOh4jCSdq4Oo7DCo4tJmAaHipFO9e6KLsfGzJM04PEEqVYBDmy0NQQub6jGhB0BIOhYQn0M6Sthp1Xraizl0LJX1qfXU/EfSi2ek7o0J8gYqVRnlKCSNHlG9a78oNRyJgKrtzZLCs6XLnsworB6EOi1WhpcMAic6k71vAuRZgVYNUioFTe4NPpCtPCLTsLanyiUGczTMlZUfqz2jfszMu8kKT9qV+3EDtLA9RMyhXWVNAy9YPVegqKgXF6d1DuFSmZl1oaS93t5d619kIFMpF7HTfThU7xcecOgtDQqpqaU945a+0cI3lu6MHSisKEMCKg7iB3j/ACmARV6ciIdSJvH/AFhHauJR3zJmDZauCFArvylaArqRYcN0NpM+Am+lErNIw03eA0pj9ghl9jGK3PNACOAt7D7RFokv1uCnpqUyzR/DVW9h9kVk+qCNQfff4HzgNsOxBGorQ+EW3ZXSFJYp10xTyBvw0GkVA4gswLGv5tF16O9P5cvqxMw8ikjBuoZlq81wp6tQadkktSt7KTW8A7l7fckFWmuN3zTmvjSJvaGPSfgGmKz1BoVzaW+yLb/GNtq+lsrhm6n5P1qlBL6rO6sprnLIyK0jKOLGptSkVDYGOY4PEyzW6S38mpflRvdBFblYgg1B320ifm+lPae/FuRUfRlj2haxXSISYQV1r0ZbEl7T698XmZ0KFSpy1DZiQx3mojr+y9iy8PLEuWCFGmZmY+bEmOV+gZxnnrW/VoabrMwr7fbHY4xkYJjz96bumXyjFfJZZrKw57VNGmb/AOX1e/NHZem+3/kWBnT/AKSpRObt2U9pr4R5TUl3JJqSSSTqSb1MWA92WpQhwaMCGB4FTUHwIEWPb/SeZixL6wmksHet2bLUKFVQq9kUWlrkkm8QktYzdiFUZmLBEHFjavd8BzipM03lSWmvlUAmmt8qKfz3nuiUTZSy76tvY6+HAchE9h9kCRLCC51dt7MdT93AQyxax1tfHjDHqnzL5fmfkMtmydeM1jH9RM1YaT4e4iI/Exq723wZsxxCmGaYhpZtbiNxhfEGkMnn8Y1HbxWfZ+OScmVjYb9Wlnd3pWHu0drTmlrIcmiNmN/WNAqcgqooCgCnrHU1ilSMSUYMu78kHlFtkzROlArqoqvHL9JDxK6+cRkkNiAYmU+Cc3er4Zj9GaBdK7hMAp3hecQ2GDFaMLrmUjiPpLSBJhUhlNGUggjUEGoIiX6SsGmJiEFFxSdZQaLNU5Zw5doFu5xBUBtkk5MUhq1cs39pqVVz+8QEn9tHjo/o+24JskyTfIuZK75bH1f4SSO5hHN8Go6x5H0ZwonIntSj4TQF7pjQv0H2x1E5SbBGow/YfsuPA38IBxipH/8AN2kyVIlMbH+7c1Vu9GAPfLh/0gwyPKeW06YXAqqkVUMq2Fd4syV8eMP/AEqbPDypc4ay2KNzVrjvGYf5oY7H2lNmYeWVmIrKAjZxqylVBzfwyjT9tjBFXV86Bj6w7Ld4pQ+I9tYARS4b2+PwPiYXxKFMRMXMpE1Q4K+rVhnFt2pBHOEVciozc9PP2EwUhPSwIFCv4fH2GE5wFajQ3FuO7wNR4Q4ma3NdxhoD2SN6nwobH20PiYInOimIHX5GpSarSzX9oEDXnSIgyqFlOor5qfuB840wmJKOrD6LA68DEpteWBiXpozVG6zgH3NBULliS2WFzdpQe8CGLpSFsHMofHxgLq+ClFLS0FtyqP8Atrw8oidnPRsSOMluG4gxJ4KfVfxHDhv9kQ2Fak2d+7fnBEZMEIMLw5ni8N2F4K636A3rPxFqUlJ/WfujtUcS/R//AF+J/dJ/WY7bGMjkP6QW1csjDyAfXdpjDkgAX2sfKOM4BN8X/wBPOMzbRVN0uQg8WLN4axR8CtoyDulvZ5/kxO9Cdn557zT6skZF+24qx8Ft4xDKunifK3xMW3oQMuCVt8x5kw+LED2KI2OPj1Zx+mry8+jVMpfaK2iBxZiWxmIrELinjr59ofFz7tkzCMxBvDCfD+YCSANTGs7ZxAv7I52zCcvDt8Xbhqj3T5QE8cB5wlIwlTRlBHlE6MAvnCOKbqTdRT876/CNWcJjy6+HIwz7Y+UDjtnlLrXLvG8feIe9GMeUmZdxuO8feKw4n4lXHZ8Rvvv5iIO8qYCNxDCPOmzjMzHdbMXIyuQNNR3G4hWdPzYN13yZqzV7n7EwefVmM441VG5U8NR7zDVWs43MjD2VHtAgzRe0DdWU3BoD9q6nwMYmTQMWGFlm3pu+dUMR4OSPCEphLSzxA/pJhtjJ1pbfV+DZh7GgOkY7E9fgSDdjKoftJv8ANaxUujkyqzEKZ9GVeJIK28SnlEvgcXRWXdWv8w/1iD2Scs7WlQw8u0PaoghTbi0Mt1kmUFY3vepzKL8viN0NsSAGPZHwvw8D7Yd4/IUIE5nIIoCLGmYeFgPMwymLYGuoH3QUm3d+dIQp2x+1bzFPfSFT+fOE3sQRuIPkawDcAxMYmbnEtt/VqD3pVfgIt2E2NImSpb9QtSl6VIqpKkmp1tfviB27ghLmAKuVctQN2t/dWCWhsSlzzNfO/wAYbixh7PHuEM5gvBVm2PPtTl+ddYaSW+em/u33cuAjXYs647VPzy8YJLfPTLfQbdU6d14IaTxDZxDmcIbmCurfo/8A6/Ffuk/raO2xxD0AN/tGJH9yn9f4x2+MZHl/0q40zdq4kkAZG6sU4IAoJ52iFwekWL0tbN6rak+hJD0mXt69GIFNQKmK5gtIyD2YOwx4S29zRZdgYmmEkD+7Hx++IGVKzIRxVh7PxhzsTE1w0r7NPIkRvcGuub+nM/J36Xb7TU3ERG4mbA+IhpMmVjd3ZPndOmZlPdG8JLZZjvSq2Xy19o8olej+ykxOIyOaKFLd+gA9sU7DbQKV4GN5O3GlvnVqHSPD1ceir7y2/wDLsnbE9NxCY6X7Nly8RkVrDny084Yv0QmTyQpzKpFSO+kQu1tovMbObnU108eAPGJboz6QVwwIcMQxrQAmnAHiI5+3P4t2uHo6MYmYon0x6FfIZMmcN8wI3PODen8MUraAuD3iLt0+6a/LVkylrkQ9a5IIqxFFFDegFdda8qxR8c91Hj90eGEzMd3QyiInstUp64aWeS/0kfCG080BPI+6FsOKYaUOS+4n4whivUb7J9xj0EZJ1Ycz7REfiP1a+PuH3Q/w36xvzuiPnnsL3ffEFiw8+gXmin2CEcKe2p5n21HxhMmgl/ux8I2wber5++AeTQxr2FpQmu/UGvt9piOdt1N3xh2mSupr407vfDOYbmhgEgeUaz9NOMbHvgYVtrWA6RsWTMbCSshC0aYDUVr86x4GljrFe6VS2E5MxqerrpT6RpFv6MLTCJmFiZhvXRmamtLEeyKh0uxIbFmhFFQVuDSrMTfuIgkISaIZThDubMFNR7IZz2EFPdlTCG/POHEu81zY9lvdDHZrdod8PJL/ADj1+qfdpAIzd3dDcwvMNh3QgTAdT9AP+9Yj9yv/AOkdwjjH6PyjrMWd+WUK95evuEdnjGRw3067MPyyRNAs8kqe+W33MI5phrEjhHoD0vbJEzCpNpeTMFTwWYCjV5VKnwjiM3Z9cRLWoQTDlLHQEW9xEZQFMA/sIPwPtpGmzjkEyV/y5jU+y3aWHWOwqSZiAFrqRMVsmZTUjtBCQpIoctSRS8M9ogo6zdzfNzO8VKH3juA4x7aNnRnEtfka/UwnEu02Epk2G/yiG82fHvu23LS0cfpLTJ9IZz5tbg+EIzsRDF8Re0acy6GONJCTtAixNOesZmYkm9V7wEB91oiGmDXfGomDiYlvSj95wG+p/NyTrDQsWbvsITrWJPYGEzzQdydo9+4efugqw4haBFH0R7gB98Mseew3MU86D4xLTMI02cUlrmZRl7JUg5K52zWFC2anKkQu2qp2WBVg1wQQRluQQbi9IIjpT3dvtfGGWI0Uch+fbCymkum9reesJyRmmjv9g/0gqR2hMoacEA9/3QphWpl5D4RH4uZmc82p+fbDyWb/AJ/OkA8LmpJXSt6H81sPMwzam/y+/wBsbM4AqGJNRanid/dGwRqeoBvq1uf0jzG6Abgjd+fzaMo/aFd1/AX+EbvUasvhQ+4chDPPdj4Cv54e+AWm45zTMSaADtMTQDQC9gOEONmuO0ppRlod2+o9oERpPD2Q6wr0Vm/NoBQyLVqAOf3wgyV0IPjDmbOAAU6Gla8hUX3XA8IW6RYjCllGFE0JkAbrStS9TmIy2C6WgLR0S9G2IxMlJ6zJSy3FVqWr+sMsgiljYt3RC7RwXU4mbKLBjLzKWFgaDUUrFk6GYJWwSNMxjyj8oAEoThLHUq6LNIU6NWe7A8jY1tWtr9WMVP6piyVahqxJ4kk3NTU15wDCa1h3QiTG8xtO6Ec0B2L9Hz18X9mV75kdnji/6PR7eL+zJ98yO0RjIZ7X2eJ8iZKbSYhXzFj53jzjtzZzFXUj5xGNRvzIaMPEX8o9MmOXekjo/wBVOGJQUScQrn6kweo38QFO/viwOb7M2fLn4cZKmbQCpEtZcpUtV3zDKHZsoJGY5NIaSqOjJM3DK432NAe8Gg5UU8aqupw07I3+7zpgJFSqq1GU1ZbhKO1QNVqN1Q825hQXbESWWlQcoXLVWYojLLCgKjBQAp7TAF6AGwU7Fq0lyj3podzDcfw3GohFsRWLLOlS8RLytalwfpSz8V/0NKAxV9o7MmSD2hVTo49U/ceR/GMrSiE14bNWFCYxSMFJ5TG6pSM+UbypRY0UFjwEBhEJIAFSYs2Hk9RLCD12uxG7jfgNO8w2wWCEkZmu+4DdyHPnuie6L7N62Y0x8wSWuZnUZlRqN1eZdWQFSSBUml6AkjISvR3D/J5L4gkAMrIEIuUQrmNblatRLo67nAVqxQtr4svMZjz9tyKbhoPCLl0tx5YiTmZ5rUM1iaK9s0otLBIWYiPlYkmmQCpGtH2pQNkW9Nef5MAyL7z4QrgLZnO4UH58oQnDdvhd7KF4a98QbYOVmbkoqfd98PJJudO80323+MPUwPUYYMfXmEWOtCLCnJb+MNMPhq0BW2pJNABS5I4ACKNJ7VIBKim8AUG8m2v4RsMhNusc8rceFT/oYya1LdgDdnoSALWW97AVpx0jYzs39pMbki0Hvtpw4wCWI7P9nl4ZiS3kTyA03Qz0FPu13+6JNMCAKkU7zU8qmmu+I3EsFsNYBKup4ad5h0LKB4Q1QXA4XMLO9xx184DXFzKkDuhBmLN3mNZhNeBjbCLU8YnyJfDC1o0Bu32TGa0G72Q3mNQN3RkFJj6d0JqbxrMbTujEsjfypoPfEHUfQXtkyscZGUEYmWe1W6mSCw7wakeUd/jzl6G0/wDlcN+6nn/II9GxjIIZ7U2ak+U8qYuZHXKw+47iDcHcRDyMGA899INkqk2dhJjZmlmisNWooZTymAMtfxFYfZW2nw7iXiGORUcIyqK06tlGUUu57KBmJyLUaG0z6UtmTZG1ZszKxlTwkxSLCoRUbKdzqV8jexirbRmZ1GftA6NeteY+i1Nx15i8ZI2OFYhZsoULzGCS0DEgKVFQd65nCX1IMCY6lVcU1BFKg01BXdfw5Qz2ftESZi9chmotKdqhABLBb1AWpNQRQ1MSU6dLmYdiXlme853zGucjKTlIAqnaUU1U9ZuywVHztjSZl1GU/sG38pFvACGrdHBW0w+K84sGK6MgzZiSnOWXJE7M4NWB3ZQAy1NbEVAB1pUsNlbHefQIwHbly6FmrWZnKnKtSR82wsCa0ABJpAME2FLW7OSOfZ/GFknKopLUX36DxOpiU2f0WzPMEx8nVTFVqAElczLMdSzDMECMTSp5AVIfjo7h5SmZNmZqNVVDKEZBRwDMoGYspQWC0MwH6JiCL2Hsg4mawDAuFzBWDAPR1Bl1W6C+u6lyNQ+xOIbBO4kuCJuYdU61nSuyQA4IokxczAMDfLm0IhrtfbKtNU4ZcrBHl1VQqurLkoJeoFDM1uAwGq1iNmYlZF2OabS17LbjvPP4xRvPYYeWa06xhQD6oppy/CIJE1mNfhzPKv51jdgZhMyYaLx48gN5htPmmYwAFhZV/O+IDDy6kk67onejewOum5n/AFUvtOToeC15keQMGytgs5CLdm1O4DfXkPbE3tbEJLl/JpHqCvWtvdjSorxNBXgKCKlojbuN6+dmA7AqFpYEVParzp5CNFwuVcqqS7AF+KjVVqRQE0zH+EcRGJMklwFWr6jeFvYkaGlLA8t2somygooQSx1JuSSaknx+MUQ8vDCvZyi+4GY3majQQ7XDfXZioG85V3fQFbetC+PxSSBRjell09g3axWcbtcuaCwiB7tPaYNQv51MRUlK1Y7oSFSecOJthl8+/hBQovxJjLIdTCuCw+c8t/dC+NlU/NIojHW3P8O7jDrDygIbSxc8IdK1IgcDj9++2mtLQ1nzLHnb2xt1loa4gwDp9Bfx3axiQLwhnsIWwILOALkndAdV9CezXfGy5yrWXKlTA7WsZigIKamuU+Ud9jkfoHwMyWcVnFKCSNa3o51HIi3MR12kSQQQQRA1x+zJc9cs1FddaMK0PEcDzEVvF+i7BPWiMlRQhWse8MDWLdBAcK6eeh5sOOtwhZ5X0kIzMnOq3K+Ft/GOXzcC6CtDTiO0v8wsPOPYhWKn0l9G+FxZMzL1U4/2kuqE/ay0r41i2PN8npFPUt2yxdSrEkMSDQG71INALi43GDZ+33k+p9ZGuK3TNTw7bA98XfpR6MMbh6shWcnF0Qn+fL78sUfEy8TL9aQBzElGH8wBEULHpDOd3ZcxaYGUgKDQOSWCg1KA1Pq0Nze5rri5jsS+ImHMdczF5hoKaVrpxpEVO2xMNizgcB2B5LSG0uea2QHwJ9m+Al5+OIVVkoRnBJJu5FSuo0BodPOI5sq3c52+qpsPtNp4CFhhMTNFCGy0peiLQaWtaHuF6L0vMbwX/wAj8IgiQJk9gAK00Asqj4CLLsfYOXS7U7TGwA+A98OMPJRQFRbcBYd5Y/jEjI2XiJrKiSZrn1hLSWxUg0oxOlDXUmKltZmKCL1cmt/WmUNWpuW1hz8rxD3mN1cnKSBd/orvOurfm8dD2H6HcViKHFP8mlb5aNnmNxDNWi+3WL3sr0U4KSFBVpgXcxop11VQK6wtKcWwmGlyEOW5HrvUkVN7nmLjupviG2l0qAqsq9a1YnTdYWrbjvj1bJwMtBRUVRwCgDyHefOE5myJLetKlnvRD7xEtaeMJhzGrMSd5JqfOBZY5x7Em9EsG3rYTDnvky//ABhqfR7s7/ocN/hJ90S1eTZa09VTXiY2k4Gp7TADfUx6tf0b7NIocFh/8NR7oT/9sNmf9DI/kijzhJxMmWtAaneaG/4RG4/GhrKD3mPTsz0V7LOuCk+AYe4wk/oh2Uf+DQdzTR7mi2PKwMZzR6fm+hTZR/4Yjumzh/3Q2megnZh0lzR3Tn+NYWPNBaEZhrHpOZ+j9s46NiR/9qmngUhKX+jxs8EEzMS3IzJY90uJY84xe/R96PsbinV0klJdRWdNBVALGqj1nP2fMR3rYPov2dhDmlYZC40eZWYw7s9QD3ARagsQRfR3YCYSSJaXuWdjq7HVj5C24CkSsEEAQQQQBBBBAEEEEBjLEVj+i2GnXeShP1gMrfzLQxmCAhJ/otwbHSYO56/1Aw2T0RYUfTnEcMyj3LBBFsKL6JsFv6098z7hDqR6MMApr1GY/tu7ewmkYgiWUnMDsDDya9VJlpXXKiivjD4JTTSCCA2ggggCCCCAIIIIAggggCCCCAIIIIAggggCCCCAIIIID//Z"/>
          <p:cNvSpPr>
            <a:spLocks noChangeAspect="1" noChangeArrowheads="1"/>
          </p:cNvSpPr>
          <p:nvPr/>
        </p:nvSpPr>
        <p:spPr bwMode="auto">
          <a:xfrm>
            <a:off x="0" y="-914400"/>
            <a:ext cx="2400300" cy="1905000"/>
          </a:xfrm>
          <a:prstGeom prst="rect">
            <a:avLst/>
          </a:prstGeom>
          <a:noFill/>
          <a:ln w="9525">
            <a:noFill/>
            <a:miter lim="800000"/>
            <a:headEnd/>
            <a:tailEnd/>
          </a:ln>
        </p:spPr>
        <p:txBody>
          <a:bodyPr/>
          <a:lstStyle/>
          <a:p>
            <a:endParaRPr lang="es-ES"/>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a:xfrm>
            <a:off x="323528" y="0"/>
            <a:ext cx="8515350" cy="1124744"/>
          </a:xfrm>
        </p:spPr>
        <p:txBody>
          <a:bodyPr>
            <a:noAutofit/>
          </a:bodyPr>
          <a:lstStyle/>
          <a:p>
            <a:r>
              <a:rPr lang="es-ES" sz="3200" b="1" dirty="0" smtClean="0"/>
              <a:t>No se acepta como prenda los siguientes bienes</a:t>
            </a:r>
            <a:r>
              <a:rPr lang="es-ES" sz="3200" b="1" dirty="0" smtClean="0"/>
              <a:t>:</a:t>
            </a:r>
            <a:endParaRPr lang="es-ES" sz="4800" dirty="0" smtClean="0"/>
          </a:p>
        </p:txBody>
      </p:sp>
      <p:sp>
        <p:nvSpPr>
          <p:cNvPr id="13315" name="2 Marcador de contenido"/>
          <p:cNvSpPr>
            <a:spLocks noGrp="1"/>
          </p:cNvSpPr>
          <p:nvPr>
            <p:ph idx="1"/>
          </p:nvPr>
        </p:nvSpPr>
        <p:spPr>
          <a:xfrm>
            <a:off x="319088" y="1196752"/>
            <a:ext cx="8524875" cy="5328592"/>
          </a:xfrm>
        </p:spPr>
        <p:txBody>
          <a:bodyPr>
            <a:normAutofit/>
          </a:bodyPr>
          <a:lstStyle/>
          <a:p>
            <a:pPr algn="just"/>
            <a:r>
              <a:rPr lang="es-ES" b="1" dirty="0" smtClean="0"/>
              <a:t>Los que por su naturaleza o por disposición legal estén fuera del comercio. </a:t>
            </a:r>
          </a:p>
          <a:p>
            <a:pPr algn="just"/>
            <a:r>
              <a:rPr lang="es-ES" b="1" dirty="0" smtClean="0"/>
              <a:t>Bienes de fácil descomposición o deterioro. </a:t>
            </a:r>
          </a:p>
          <a:p>
            <a:pPr algn="just"/>
            <a:r>
              <a:rPr lang="es-ES" b="1" dirty="0" smtClean="0"/>
              <a:t>Los que ya se encuentren embargados, ofrecidos en garantía o con algún gravamen o afectación. </a:t>
            </a:r>
          </a:p>
          <a:p>
            <a:pPr algn="just"/>
            <a:r>
              <a:rPr lang="es-ES" b="1" dirty="0" smtClean="0"/>
              <a:t>Los sujetos al régimen de copropiedad, cuando no sea posible que el Gobierno Federal asuma de manera exclusiva la titularidad de todos los derechos. </a:t>
            </a:r>
            <a:endParaRPr lang="es-ES" dirty="0" smtClean="0"/>
          </a:p>
          <a:p>
            <a:endParaRPr lang="es-ES" dirty="0" smtClean="0"/>
          </a:p>
        </p:txBody>
      </p:sp>
      <p:sp>
        <p:nvSpPr>
          <p:cNvPr id="13316"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159FE04F-CBB9-4C36-A5AD-8A7CE760EFF7}" type="slidenum">
              <a:rPr lang="de-DE" smtClean="0"/>
              <a:pPr/>
              <a:t>15</a:t>
            </a:fld>
            <a:endParaRPr lang="de-DE"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Marcador de contenido"/>
          <p:cNvSpPr>
            <a:spLocks noGrp="1"/>
          </p:cNvSpPr>
          <p:nvPr>
            <p:ph idx="1"/>
          </p:nvPr>
        </p:nvSpPr>
        <p:spPr>
          <a:xfrm>
            <a:off x="319088" y="836712"/>
            <a:ext cx="8524875" cy="5256584"/>
          </a:xfrm>
        </p:spPr>
        <p:txBody>
          <a:bodyPr>
            <a:normAutofit/>
          </a:bodyPr>
          <a:lstStyle/>
          <a:p>
            <a:pPr algn="just"/>
            <a:r>
              <a:rPr lang="es-ES" sz="3600" b="1" dirty="0" smtClean="0"/>
              <a:t>Los </a:t>
            </a:r>
            <a:r>
              <a:rPr lang="es-ES" sz="3600" b="1" dirty="0" smtClean="0"/>
              <a:t>afectos a algún fideicomiso. </a:t>
            </a:r>
          </a:p>
          <a:p>
            <a:pPr algn="just"/>
            <a:r>
              <a:rPr lang="es-ES" sz="3600" b="1" dirty="0" smtClean="0"/>
              <a:t>Los Bienes que son inembargables.</a:t>
            </a:r>
          </a:p>
          <a:p>
            <a:pPr algn="just"/>
            <a:r>
              <a:rPr lang="es-ES" sz="3600" b="1" dirty="0" smtClean="0"/>
              <a:t>Mercancías de procedencia extranjera, cuya legal estancia no esté acreditada en el país. </a:t>
            </a:r>
          </a:p>
          <a:p>
            <a:pPr algn="just"/>
            <a:r>
              <a:rPr lang="es-ES" sz="3600" b="1" dirty="0" smtClean="0"/>
              <a:t>Las armas prohibidas. </a:t>
            </a:r>
          </a:p>
          <a:p>
            <a:pPr algn="just"/>
            <a:r>
              <a:rPr lang="es-ES" sz="3600" b="1" dirty="0" smtClean="0"/>
              <a:t>Materias y sustancias inflamables, contaminantes, radioactivas o peligrosas</a:t>
            </a:r>
            <a:r>
              <a:rPr lang="es-ES" sz="3600" b="1" dirty="0" smtClean="0"/>
              <a:t>.</a:t>
            </a:r>
            <a:endParaRPr lang="es-ES" sz="3600" dirty="0" smtClean="0"/>
          </a:p>
        </p:txBody>
      </p:sp>
      <p:sp>
        <p:nvSpPr>
          <p:cNvPr id="13316"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159FE04F-CBB9-4C36-A5AD-8A7CE760EFF7}" type="slidenum">
              <a:rPr lang="de-DE" smtClean="0"/>
              <a:pPr/>
              <a:t>16</a:t>
            </a:fld>
            <a:endParaRPr lang="de-DE" smtClean="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1 Título"/>
          <p:cNvSpPr>
            <a:spLocks noGrp="1"/>
          </p:cNvSpPr>
          <p:nvPr>
            <p:ph type="title"/>
          </p:nvPr>
        </p:nvSpPr>
        <p:spPr/>
        <p:txBody>
          <a:bodyPr/>
          <a:lstStyle/>
          <a:p>
            <a:r>
              <a:rPr lang="es-ES_tradnl" smtClean="0"/>
              <a:t>II. Hipoteca.</a:t>
            </a:r>
            <a:endParaRPr lang="es-ES" smtClean="0"/>
          </a:p>
        </p:txBody>
      </p:sp>
      <p:sp>
        <p:nvSpPr>
          <p:cNvPr id="14340" name="2 Marcador de contenido"/>
          <p:cNvSpPr>
            <a:spLocks noGrp="1"/>
          </p:cNvSpPr>
          <p:nvPr>
            <p:ph idx="1"/>
          </p:nvPr>
        </p:nvSpPr>
        <p:spPr>
          <a:xfrm>
            <a:off x="319088" y="1233488"/>
            <a:ext cx="8524875" cy="4675187"/>
          </a:xfrm>
        </p:spPr>
        <p:txBody>
          <a:bodyPr/>
          <a:lstStyle/>
          <a:p>
            <a:pPr algn="just"/>
            <a:r>
              <a:rPr lang="es-ES" sz="2800" smtClean="0"/>
              <a:t>Es una garantía real constituida sobre bienes inmuebles.</a:t>
            </a:r>
          </a:p>
          <a:p>
            <a:pPr algn="just"/>
            <a:r>
              <a:rPr lang="es-ES" sz="2800" smtClean="0"/>
              <a:t>La hipoteca se constituye sobre bienes inmuebles por el 75% del valor de avalúo o del valor catastral.</a:t>
            </a:r>
          </a:p>
          <a:p>
            <a:pPr algn="just"/>
            <a:r>
              <a:rPr lang="es-ES" sz="2800" smtClean="0"/>
              <a:t>El otorgamiento de la garantía se hace mediante escritura pública que deberá inscribirse en el Registro Público de la propiedad que corresponda y contener los datos del crédito fiscal que se garantice.</a:t>
            </a:r>
          </a:p>
          <a:p>
            <a:pPr algn="just"/>
            <a:r>
              <a:rPr lang="es-ES_tradnl" sz="2800" smtClean="0"/>
              <a:t>Tanto la prenda como la hipoteca, en caso de no pagarse en crédito, serán subastadas.</a:t>
            </a:r>
            <a:endParaRPr lang="es-ES" sz="2800" smtClean="0"/>
          </a:p>
        </p:txBody>
      </p:sp>
      <p:sp>
        <p:nvSpPr>
          <p:cNvPr id="14341"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1538B6B0-39EC-4683-B5BF-69E6D73738DA}" type="slidenum">
              <a:rPr lang="de-DE" smtClean="0"/>
              <a:pPr/>
              <a:t>17</a:t>
            </a:fld>
            <a:endParaRPr lang="de-DE"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14325" y="-15875"/>
            <a:ext cx="8515350" cy="1036638"/>
          </a:xfrm>
        </p:spPr>
        <p:txBody>
          <a:bodyPr>
            <a:normAutofit fontScale="90000"/>
          </a:bodyPr>
          <a:lstStyle/>
          <a:p>
            <a:pPr algn="ctr">
              <a:defRPr/>
            </a:pPr>
            <a:r>
              <a:rPr lang="es-ES" sz="3600" b="1" dirty="0" smtClean="0"/>
              <a:t>III. Fianza otorgada por institución autorizada.</a:t>
            </a:r>
            <a:endParaRPr lang="es-ES" sz="3600" b="1" dirty="0"/>
          </a:p>
        </p:txBody>
      </p:sp>
      <p:sp>
        <p:nvSpPr>
          <p:cNvPr id="15363" name="2 Marcador de contenido"/>
          <p:cNvSpPr>
            <a:spLocks noGrp="1"/>
          </p:cNvSpPr>
          <p:nvPr>
            <p:ph idx="1"/>
          </p:nvPr>
        </p:nvSpPr>
        <p:spPr>
          <a:xfrm>
            <a:off x="319088" y="1041400"/>
            <a:ext cx="8524875" cy="5295900"/>
          </a:xfrm>
        </p:spPr>
        <p:txBody>
          <a:bodyPr/>
          <a:lstStyle/>
          <a:p>
            <a:pPr algn="just"/>
            <a:r>
              <a:rPr lang="es-ES_tradnl" sz="2800" b="1" smtClean="0"/>
              <a:t>Las instituciones afianzadoras, deberán designar a persona para recibir requerimientos de pagos en el domicilio de la Sala Regional del TFJFA.</a:t>
            </a:r>
          </a:p>
          <a:p>
            <a:pPr algn="just"/>
            <a:r>
              <a:rPr lang="es-ES_tradnl" sz="2800" b="1" smtClean="0"/>
              <a:t>En caso de que la Afianzadora no pague, la autoridad ejecutora podrá rematar bienes de la misma Afianzadora.</a:t>
            </a:r>
          </a:p>
          <a:p>
            <a:pPr algn="just"/>
            <a:r>
              <a:rPr lang="es-ES_tradnl" sz="2800" b="1" smtClean="0"/>
              <a:t>La póliza deberá de quedar bajo custodia de la Autoridad Fiscal.</a:t>
            </a:r>
          </a:p>
          <a:p>
            <a:pPr algn="just"/>
            <a:r>
              <a:rPr lang="es-ES_tradnl" sz="2800" b="1" smtClean="0"/>
              <a:t>La póliza deberá estar a favor o a nombre de la Tesorería de la Federación.</a:t>
            </a:r>
            <a:endParaRPr lang="es-ES" sz="2800" b="1" smtClean="0"/>
          </a:p>
        </p:txBody>
      </p:sp>
      <p:sp>
        <p:nvSpPr>
          <p:cNvPr id="15364"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309C19C3-78FB-4521-9239-30890C413504}" type="slidenum">
              <a:rPr lang="de-DE" smtClean="0"/>
              <a:pPr/>
              <a:t>18</a:t>
            </a:fld>
            <a:endParaRPr lang="de-DE"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Título"/>
          <p:cNvSpPr>
            <a:spLocks noGrp="1"/>
          </p:cNvSpPr>
          <p:nvPr>
            <p:ph type="title"/>
          </p:nvPr>
        </p:nvSpPr>
        <p:spPr>
          <a:xfrm>
            <a:off x="319088" y="127000"/>
            <a:ext cx="8515350" cy="600075"/>
          </a:xfrm>
        </p:spPr>
        <p:txBody>
          <a:bodyPr>
            <a:normAutofit fontScale="90000"/>
          </a:bodyPr>
          <a:lstStyle/>
          <a:p>
            <a:pPr algn="ctr"/>
            <a:r>
              <a:rPr lang="es-ES" sz="2800" smtClean="0">
                <a:solidFill>
                  <a:schemeClr val="bg1"/>
                </a:solidFill>
              </a:rPr>
              <a:t>IV. Obligación Solidaria.</a:t>
            </a:r>
            <a:r>
              <a:rPr lang="es-ES" smtClean="0"/>
              <a:t/>
            </a:r>
            <a:br>
              <a:rPr lang="es-ES" smtClean="0"/>
            </a:br>
            <a:endParaRPr lang="es-ES" smtClean="0"/>
          </a:p>
        </p:txBody>
      </p:sp>
      <p:sp>
        <p:nvSpPr>
          <p:cNvPr id="16387" name="2 Marcador de contenido"/>
          <p:cNvSpPr>
            <a:spLocks noGrp="1"/>
          </p:cNvSpPr>
          <p:nvPr>
            <p:ph idx="1"/>
          </p:nvPr>
        </p:nvSpPr>
        <p:spPr>
          <a:xfrm>
            <a:off x="323528" y="404664"/>
            <a:ext cx="8524875" cy="5635625"/>
          </a:xfrm>
        </p:spPr>
        <p:txBody>
          <a:bodyPr>
            <a:normAutofit fontScale="77500" lnSpcReduction="20000"/>
          </a:bodyPr>
          <a:lstStyle/>
          <a:p>
            <a:r>
              <a:rPr lang="es-ES" dirty="0" smtClean="0"/>
              <a:t>Un tercero que compruebe su idoneidad y solvencia.</a:t>
            </a:r>
          </a:p>
          <a:p>
            <a:r>
              <a:rPr lang="es-ES" dirty="0" smtClean="0"/>
              <a:t>Firma ante la autoridad fiscal, con dos testigos, o ante fedatario público.</a:t>
            </a:r>
          </a:p>
          <a:p>
            <a:r>
              <a:rPr lang="es-ES" dirty="0" smtClean="0"/>
              <a:t>Haciéndose responsable del pago del crédito si el contribuyente deudor no lo hace.</a:t>
            </a:r>
          </a:p>
          <a:p>
            <a:r>
              <a:rPr lang="es-ES" dirty="0" smtClean="0"/>
              <a:t>Si es persona moral: </a:t>
            </a:r>
          </a:p>
          <a:p>
            <a:pPr>
              <a:buFont typeface="Wingdings" pitchFamily="2" charset="2"/>
              <a:buNone/>
            </a:pPr>
            <a:r>
              <a:rPr lang="es-ES" b="1" dirty="0" smtClean="0"/>
              <a:t>a)</a:t>
            </a:r>
            <a:r>
              <a:rPr lang="es-ES" dirty="0" smtClean="0"/>
              <a:t> El monto de la garantía deberá ser menor al 10% de su capital social pagado.</a:t>
            </a:r>
          </a:p>
          <a:p>
            <a:pPr>
              <a:buFont typeface="Wingdings" pitchFamily="2" charset="2"/>
              <a:buNone/>
            </a:pPr>
            <a:r>
              <a:rPr lang="es-ES" b="1" dirty="0" smtClean="0"/>
              <a:t>b)</a:t>
            </a:r>
            <a:r>
              <a:rPr lang="es-ES" dirty="0" smtClean="0"/>
              <a:t> No deberá haber tenido pérdida fiscal para efectos del Impuesto Sobre la Renta, en los dos últimos ejercicios fiscales regulares, o en su caso, ésta no deberá haber excedido del 10% de su capital social pagado.</a:t>
            </a:r>
          </a:p>
          <a:p>
            <a:r>
              <a:rPr lang="es-ES" dirty="0" smtClean="0"/>
              <a:t>Si es persona física: </a:t>
            </a:r>
          </a:p>
          <a:p>
            <a:pPr algn="just">
              <a:buFont typeface="Wingdings" pitchFamily="2" charset="2"/>
              <a:buNone/>
            </a:pPr>
            <a:r>
              <a:rPr lang="es-ES" b="1" dirty="0" smtClean="0"/>
              <a:t>a)</a:t>
            </a:r>
            <a:r>
              <a:rPr lang="es-ES" dirty="0" smtClean="0"/>
              <a:t> El monto de la garantía deberá ser menor al 10% de sus ingresos declarados en el ejercicio fiscal o del capital afecto a su actividad empresarial, en su caso.</a:t>
            </a:r>
          </a:p>
          <a:p>
            <a:endParaRPr lang="es-ES" dirty="0" smtClean="0"/>
          </a:p>
        </p:txBody>
      </p:sp>
      <p:sp>
        <p:nvSpPr>
          <p:cNvPr id="16388"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2B58C8FE-5C5D-4EC3-A40C-8BCFF177DA53}" type="slidenum">
              <a:rPr lang="de-DE" smtClean="0"/>
              <a:pPr/>
              <a:t>19</a:t>
            </a:fld>
            <a:endParaRPr lang="de-DE"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332656"/>
            <a:ext cx="8496944" cy="6309420"/>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GARANTIA  </a:t>
            </a:r>
            <a:r>
              <a:rPr lang="es-ES" sz="2800" b="1" dirty="0" smtClean="0">
                <a:solidFill>
                  <a:prstClr val="black"/>
                </a:solidFill>
                <a:latin typeface="Arial" pitchFamily="34" charset="0"/>
                <a:cs typeface="Arial" pitchFamily="34" charset="0"/>
              </a:rPr>
              <a:t>DEL INTERES FISCAL</a:t>
            </a:r>
            <a:endParaRPr lang="es-MX" sz="2800" b="1" dirty="0" smtClean="0">
              <a:solidFill>
                <a:prstClr val="black"/>
              </a:solidFill>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a:t>
            </a:r>
          </a:p>
          <a:p>
            <a:pPr algn="just"/>
            <a:r>
              <a:rPr lang="es-MX" sz="4000" dirty="0" smtClean="0">
                <a:latin typeface="Arial" pitchFamily="34" charset="0"/>
                <a:cs typeface="Arial" pitchFamily="34" charset="0"/>
              </a:rPr>
              <a:t>En la presentación se hace un estudio de cuales son los tipos de garantía fiscal que reconoce y permite el CFF, cuales son las formalidades de cada una de ellas, en que casos procede a garantizar el interés fiscal y cuando ya no procede tal</a:t>
            </a:r>
            <a:r>
              <a:rPr lang="es-MX" sz="4000" dirty="0" smtClean="0">
                <a:latin typeface="Arial" pitchFamily="34" charset="0"/>
                <a:cs typeface="Arial" pitchFamily="34" charset="0"/>
              </a:rPr>
              <a:t>.</a:t>
            </a:r>
            <a:endParaRPr lang="es-MX"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a:xfrm>
            <a:off x="323528" y="188640"/>
            <a:ext cx="8515350" cy="600075"/>
          </a:xfrm>
        </p:spPr>
        <p:txBody>
          <a:bodyPr/>
          <a:lstStyle/>
          <a:p>
            <a:r>
              <a:rPr lang="es-ES" sz="2800" b="1" dirty="0" smtClean="0"/>
              <a:t>V. Embargo en la vía administrativa.</a:t>
            </a:r>
          </a:p>
        </p:txBody>
      </p:sp>
      <p:sp>
        <p:nvSpPr>
          <p:cNvPr id="17411" name="2 Marcador de contenido"/>
          <p:cNvSpPr>
            <a:spLocks noGrp="1"/>
          </p:cNvSpPr>
          <p:nvPr>
            <p:ph idx="1"/>
          </p:nvPr>
        </p:nvSpPr>
        <p:spPr>
          <a:xfrm>
            <a:off x="319088" y="1009798"/>
            <a:ext cx="8524875" cy="5443538"/>
          </a:xfrm>
        </p:spPr>
        <p:txBody>
          <a:bodyPr/>
          <a:lstStyle/>
          <a:p>
            <a:pPr algn="just"/>
            <a:r>
              <a:rPr lang="es-ES_tradnl" sz="3200" dirty="0" smtClean="0"/>
              <a:t>Se practica a solicitud del contribuyente, quien deberá de pagar los gastos de ejecución.</a:t>
            </a:r>
          </a:p>
          <a:p>
            <a:pPr algn="just"/>
            <a:r>
              <a:rPr lang="es-ES_tradnl" sz="3200" dirty="0" smtClean="0"/>
              <a:t>La cantidad embargada será para cubrir suficientemente el crédito  fiscal y sus accesorios, siendo un 75% del valor de los bienes embargados.</a:t>
            </a:r>
          </a:p>
          <a:p>
            <a:pPr algn="just"/>
            <a:r>
              <a:rPr lang="es-ES_tradnl" sz="3200" dirty="0" smtClean="0"/>
              <a:t>Como depositarios estarán el mismo contribuyente o el representante legal.</a:t>
            </a:r>
          </a:p>
          <a:p>
            <a:endParaRPr lang="es-ES" dirty="0" smtClean="0"/>
          </a:p>
        </p:txBody>
      </p:sp>
      <p:sp>
        <p:nvSpPr>
          <p:cNvPr id="17412"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7FF912D1-EA71-49CB-BA40-8F6187193994}" type="slidenum">
              <a:rPr lang="de-DE" smtClean="0"/>
              <a:pPr/>
              <a:t>20</a:t>
            </a:fld>
            <a:endParaRPr lang="de-DE"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14325" y="69850"/>
            <a:ext cx="8515350" cy="600075"/>
          </a:xfrm>
        </p:spPr>
        <p:txBody>
          <a:bodyPr>
            <a:normAutofit fontScale="90000"/>
          </a:bodyPr>
          <a:lstStyle/>
          <a:p>
            <a:r>
              <a:rPr lang="es-ES" smtClean="0">
                <a:solidFill>
                  <a:schemeClr val="bg1"/>
                </a:solidFill>
              </a:rPr>
              <a:t>VI.- Títulos valor o cartera de créditos. </a:t>
            </a:r>
            <a:r>
              <a:rPr lang="es-ES" smtClean="0"/>
              <a:t/>
            </a:r>
            <a:br>
              <a:rPr lang="es-ES" smtClean="0"/>
            </a:br>
            <a:endParaRPr lang="es-ES" smtClean="0"/>
          </a:p>
        </p:txBody>
      </p:sp>
      <p:sp>
        <p:nvSpPr>
          <p:cNvPr id="18435" name="2 Marcador de contenido"/>
          <p:cNvSpPr>
            <a:spLocks noGrp="1"/>
          </p:cNvSpPr>
          <p:nvPr>
            <p:ph idx="1"/>
          </p:nvPr>
        </p:nvSpPr>
        <p:spPr>
          <a:xfrm>
            <a:off x="319088" y="488950"/>
            <a:ext cx="8524875" cy="5911850"/>
          </a:xfrm>
        </p:spPr>
        <p:txBody>
          <a:bodyPr/>
          <a:lstStyle/>
          <a:p>
            <a:pPr algn="just"/>
            <a:r>
              <a:rPr lang="es-ES" sz="2300" b="1" smtClean="0"/>
              <a:t>El contribuyente ofrece a la autoridad fiscal la cartera de créditos que tiene a su favor. </a:t>
            </a:r>
          </a:p>
          <a:p>
            <a:pPr algn="just"/>
            <a:r>
              <a:rPr lang="es-ES" sz="2300" b="1" smtClean="0"/>
              <a:t>Cartera de Crédito.- El conjunto de obligaciones que tiene pendientes de cobro, consignadas en diferentes documentos.</a:t>
            </a:r>
          </a:p>
          <a:p>
            <a:pPr algn="just"/>
            <a:r>
              <a:rPr lang="es-ES" sz="2300" b="1" smtClean="0"/>
              <a:t>Para que en el caso de que no pague su crédito fiscal, la autoridad fiscal  tiene el derecho de cobrar dicha cartera.</a:t>
            </a:r>
          </a:p>
          <a:p>
            <a:pPr algn="just"/>
            <a:r>
              <a:rPr lang="es-ES" sz="2300" b="1" smtClean="0"/>
              <a:t>El contribuyente deberá demostrar su imposibilidad de garantizar la totalidad del crédito mediante cualquier otra forma de garantía.</a:t>
            </a:r>
          </a:p>
          <a:p>
            <a:pPr algn="just"/>
            <a:r>
              <a:rPr lang="es-ES" sz="2300" b="1" smtClean="0"/>
              <a:t>En los casos de que los títulos valor coticen en bolsa, se deberá inscribir la garantía en el Registro Nacional de Valores e Intermediarios.</a:t>
            </a:r>
          </a:p>
          <a:p>
            <a:pPr algn="just"/>
            <a:r>
              <a:rPr lang="es-ES" b="1" smtClean="0"/>
              <a:t>Esta forma de garantía se aceptará al valor que discrecionalmente fije la autoridad fiscal. </a:t>
            </a:r>
          </a:p>
          <a:p>
            <a:endParaRPr lang="es-ES" smtClean="0"/>
          </a:p>
        </p:txBody>
      </p:sp>
      <p:sp>
        <p:nvSpPr>
          <p:cNvPr id="18436"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AFEB34DB-6BA4-40C7-850A-1DBEB0647F2E}" type="slidenum">
              <a:rPr lang="de-DE" smtClean="0"/>
              <a:pPr/>
              <a:t>21</a:t>
            </a:fld>
            <a:endParaRPr lang="de-DE"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Título"/>
          <p:cNvSpPr>
            <a:spLocks noGrp="1"/>
          </p:cNvSpPr>
          <p:nvPr>
            <p:ph type="title"/>
          </p:nvPr>
        </p:nvSpPr>
        <p:spPr>
          <a:xfrm>
            <a:off x="314325" y="26988"/>
            <a:ext cx="8515350" cy="600075"/>
          </a:xfrm>
        </p:spPr>
        <p:txBody>
          <a:bodyPr/>
          <a:lstStyle/>
          <a:p>
            <a:r>
              <a:rPr lang="es-ES_tradnl" sz="3200" smtClean="0">
                <a:solidFill>
                  <a:schemeClr val="bg1"/>
                </a:solidFill>
              </a:rPr>
              <a:t>Reglas.</a:t>
            </a:r>
            <a:endParaRPr lang="es-ES" sz="3200" smtClean="0">
              <a:solidFill>
                <a:schemeClr val="bg1"/>
              </a:solidFill>
            </a:endParaRPr>
          </a:p>
        </p:txBody>
      </p:sp>
      <p:sp>
        <p:nvSpPr>
          <p:cNvPr id="19459" name="2 Marcador de contenido"/>
          <p:cNvSpPr>
            <a:spLocks noGrp="1"/>
          </p:cNvSpPr>
          <p:nvPr>
            <p:ph idx="1"/>
          </p:nvPr>
        </p:nvSpPr>
        <p:spPr>
          <a:xfrm>
            <a:off x="255588" y="638175"/>
            <a:ext cx="8588375" cy="5783263"/>
          </a:xfrm>
        </p:spPr>
        <p:txBody>
          <a:bodyPr/>
          <a:lstStyle/>
          <a:p>
            <a:pPr algn="just"/>
            <a:r>
              <a:rPr lang="es-ES_tradnl" sz="2400" b="1" smtClean="0"/>
              <a:t>La ofrecen y solicitan los contribuyentes ante la ALSC.</a:t>
            </a:r>
          </a:p>
          <a:p>
            <a:pPr algn="just"/>
            <a:r>
              <a:rPr lang="es-ES_tradnl" sz="2400" b="1" smtClean="0"/>
              <a:t>No solo se garantizará el interés fiscal sino también sus accesorios, así como los recargos y actualizaciones en tanto no sea cubierto, el cual se hará anualmente.</a:t>
            </a:r>
          </a:p>
          <a:p>
            <a:pPr algn="just"/>
            <a:r>
              <a:rPr lang="es-ES_tradnl" sz="2400" b="1" smtClean="0"/>
              <a:t>La SHCP establecerá la suficiencia de la garantía, pudiendo decretar una ampliación de la garantía del interés fiscal.</a:t>
            </a:r>
          </a:p>
          <a:p>
            <a:pPr algn="just"/>
            <a:r>
              <a:rPr lang="es-ES_tradnl" sz="2400" b="1" smtClean="0"/>
              <a:t>La SHCP no podrá dispensar la integración de la GIF, la cual deberá de constituirse en los 30 días siguientes a su notificación.</a:t>
            </a:r>
          </a:p>
          <a:p>
            <a:pPr algn="just"/>
            <a:r>
              <a:rPr lang="es-ES_tradnl" sz="2400" b="1" smtClean="0"/>
              <a:t>Se debe de garantizar la totalidad del crédito fiscal actualizado así como el pago de posibles recargos hasta por un año.</a:t>
            </a:r>
          </a:p>
          <a:p>
            <a:pPr algn="just"/>
            <a:r>
              <a:rPr lang="es-ES_tradnl" sz="2400" b="1" smtClean="0"/>
              <a:t>En caso de requisito omiso, 15 días para presentarlo.</a:t>
            </a:r>
          </a:p>
          <a:p>
            <a:pPr algn="just"/>
            <a:endParaRPr lang="es-ES_tradnl" sz="2400" b="1" smtClean="0"/>
          </a:p>
          <a:p>
            <a:endParaRPr lang="es-ES" sz="2400" b="1" smtClean="0"/>
          </a:p>
        </p:txBody>
      </p:sp>
      <p:sp>
        <p:nvSpPr>
          <p:cNvPr id="19460"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50773526-CAC1-4E78-8939-BF5EFCB5FFFF}" type="slidenum">
              <a:rPr lang="de-DE" smtClean="0"/>
              <a:pPr/>
              <a:t>22</a:t>
            </a:fld>
            <a:endParaRPr lang="de-DE" smtClean="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Título"/>
          <p:cNvSpPr>
            <a:spLocks noGrp="1"/>
          </p:cNvSpPr>
          <p:nvPr>
            <p:ph type="title"/>
          </p:nvPr>
        </p:nvSpPr>
        <p:spPr/>
        <p:txBody>
          <a:bodyPr>
            <a:normAutofit fontScale="90000"/>
          </a:bodyPr>
          <a:lstStyle/>
          <a:p>
            <a:r>
              <a:rPr lang="es-ES_tradnl" smtClean="0"/>
              <a:t>Casos en los que se deba de Garantizar el Crédito Fiscal.</a:t>
            </a:r>
            <a:endParaRPr lang="es-ES" smtClean="0"/>
          </a:p>
        </p:txBody>
      </p:sp>
      <p:sp>
        <p:nvSpPr>
          <p:cNvPr id="20483" name="2 Marcador de contenido"/>
          <p:cNvSpPr>
            <a:spLocks noGrp="1"/>
          </p:cNvSpPr>
          <p:nvPr>
            <p:ph idx="1"/>
          </p:nvPr>
        </p:nvSpPr>
        <p:spPr>
          <a:xfrm>
            <a:off x="319088" y="1233488"/>
            <a:ext cx="8524875" cy="4675187"/>
          </a:xfrm>
        </p:spPr>
        <p:txBody>
          <a:bodyPr/>
          <a:lstStyle/>
          <a:p>
            <a:pPr algn="just"/>
            <a:r>
              <a:rPr lang="es-ES_tradnl" sz="3200" smtClean="0"/>
              <a:t>Cuando se solicite la suspensión del Procedimiento Administrativo de Ejecución.</a:t>
            </a:r>
          </a:p>
          <a:p>
            <a:pPr algn="just"/>
            <a:r>
              <a:rPr lang="es-ES_tradnl" sz="3200" smtClean="0"/>
              <a:t>Cuando se solicite el pago a plazos.</a:t>
            </a:r>
          </a:p>
          <a:p>
            <a:pPr algn="just"/>
            <a:r>
              <a:rPr lang="es-ES_tradnl" sz="3200" smtClean="0"/>
              <a:t>Cuando se Interponga el Recurso de revocación.</a:t>
            </a:r>
          </a:p>
          <a:p>
            <a:pPr algn="just"/>
            <a:r>
              <a:rPr lang="es-ES_tradnl" sz="3200" smtClean="0"/>
              <a:t>Cuando se solicite un Juicio Contencioso Administrativo.</a:t>
            </a:r>
          </a:p>
          <a:p>
            <a:pPr algn="just"/>
            <a:r>
              <a:rPr lang="es-ES_tradnl" sz="3200" smtClean="0"/>
              <a:t>Cuando se solicite la aplicación del Producto  de bienes embargados.</a:t>
            </a:r>
            <a:endParaRPr lang="es-ES" sz="3200" smtClean="0"/>
          </a:p>
        </p:txBody>
      </p:sp>
      <p:sp>
        <p:nvSpPr>
          <p:cNvPr id="20484"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78CC8A28-96E7-4627-8446-E7F42C62BC52}" type="slidenum">
              <a:rPr lang="de-DE" smtClean="0"/>
              <a:pPr/>
              <a:t>23</a:t>
            </a:fld>
            <a:endParaRPr lang="de-DE" smtClean="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Título"/>
          <p:cNvSpPr>
            <a:spLocks noGrp="1"/>
          </p:cNvSpPr>
          <p:nvPr>
            <p:ph type="title"/>
          </p:nvPr>
        </p:nvSpPr>
        <p:spPr>
          <a:xfrm>
            <a:off x="169863" y="430213"/>
            <a:ext cx="8829675" cy="1122362"/>
          </a:xfrm>
        </p:spPr>
        <p:txBody>
          <a:bodyPr>
            <a:normAutofit fontScale="90000"/>
          </a:bodyPr>
          <a:lstStyle/>
          <a:p>
            <a:pPr algn="ctr"/>
            <a:r>
              <a:rPr lang="es-ES_tradnl" sz="3600" smtClean="0"/>
              <a:t>Lugar en donde se debe depositar la Garantía del IF</a:t>
            </a:r>
            <a:endParaRPr lang="es-ES" sz="3600" smtClean="0"/>
          </a:p>
        </p:txBody>
      </p:sp>
      <p:sp>
        <p:nvSpPr>
          <p:cNvPr id="3" name="2 Marcador de contenido"/>
          <p:cNvSpPr>
            <a:spLocks noGrp="1"/>
          </p:cNvSpPr>
          <p:nvPr>
            <p:ph idx="1"/>
          </p:nvPr>
        </p:nvSpPr>
        <p:spPr>
          <a:xfrm>
            <a:off x="319088" y="1879600"/>
            <a:ext cx="8524875" cy="4181475"/>
          </a:xfrm>
        </p:spPr>
        <p:txBody>
          <a:bodyPr/>
          <a:lstStyle/>
          <a:p>
            <a:pPr algn="just">
              <a:buFont typeface="Wingdings" pitchFamily="2" charset="2"/>
              <a:buNone/>
              <a:defRPr/>
            </a:pPr>
            <a:r>
              <a:rPr lang="es-ES_tradnl" sz="2800" b="1" dirty="0" smtClean="0"/>
              <a:t>En </a:t>
            </a:r>
            <a:r>
              <a:rPr lang="es-ES_tradnl" sz="2800" b="1" smtClean="0"/>
              <a:t>la ALSC en </a:t>
            </a:r>
            <a:r>
              <a:rPr lang="es-ES_tradnl" sz="2800" b="1" dirty="0" smtClean="0"/>
              <a:t>caso de:</a:t>
            </a:r>
          </a:p>
          <a:p>
            <a:pPr marL="457200" indent="-457200" algn="just">
              <a:buFont typeface="+mj-lt"/>
              <a:buAutoNum type="arabicPeriod"/>
              <a:defRPr/>
            </a:pPr>
            <a:r>
              <a:rPr lang="es-ES_tradnl" sz="2800" b="1" dirty="0" smtClean="0"/>
              <a:t> Amparos contra el cobro de contribuciones </a:t>
            </a:r>
          </a:p>
          <a:p>
            <a:pPr marL="457200" indent="-457200" algn="just">
              <a:buFont typeface="+mj-lt"/>
              <a:buAutoNum type="arabicPeriod"/>
              <a:defRPr/>
            </a:pPr>
            <a:r>
              <a:rPr lang="es-ES_tradnl" sz="2800" b="1" dirty="0" smtClean="0"/>
              <a:t>O cuando se solicite la suspensión del cobro de contribuciones.</a:t>
            </a:r>
          </a:p>
          <a:p>
            <a:pPr algn="just">
              <a:buFont typeface="Wingdings" pitchFamily="2" charset="2"/>
              <a:buNone/>
              <a:defRPr/>
            </a:pPr>
            <a:r>
              <a:rPr lang="es-ES_tradnl" sz="2800" b="1" dirty="0" smtClean="0"/>
              <a:t>Q favor de la TESORERÍA de la FEDERACIÓN, del ESTADO o MUNICIPIO que corresponda.</a:t>
            </a:r>
          </a:p>
          <a:p>
            <a:pPr algn="just">
              <a:buFont typeface="Wingdings" pitchFamily="2" charset="2"/>
              <a:buNone/>
              <a:defRPr/>
            </a:pPr>
            <a:endParaRPr lang="es-ES_tradnl" sz="2800" b="1" dirty="0" smtClean="0"/>
          </a:p>
          <a:p>
            <a:pPr algn="r">
              <a:buFont typeface="Wingdings" pitchFamily="2" charset="2"/>
              <a:buNone/>
              <a:defRPr/>
            </a:pPr>
            <a:r>
              <a:rPr lang="es-ES_tradnl" sz="2400" b="1" dirty="0" smtClean="0"/>
              <a:t>Arts. 140 CFF y 89 RCFF</a:t>
            </a:r>
          </a:p>
          <a:p>
            <a:pPr>
              <a:defRPr/>
            </a:pPr>
            <a:endParaRPr lang="es-ES" dirty="0"/>
          </a:p>
        </p:txBody>
      </p:sp>
      <p:sp>
        <p:nvSpPr>
          <p:cNvPr id="21508"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0DF2435D-CA19-4F8B-84DE-CDBDBDE29914}" type="slidenum">
              <a:rPr lang="de-DE" smtClean="0"/>
              <a:pPr/>
              <a:t>24</a:t>
            </a:fld>
            <a:endParaRPr lang="de-DE" smtClean="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p:cNvSpPr>
            <a:spLocks noGrp="1"/>
          </p:cNvSpPr>
          <p:nvPr>
            <p:ph type="title"/>
          </p:nvPr>
        </p:nvSpPr>
        <p:spPr>
          <a:xfrm>
            <a:off x="251520" y="0"/>
            <a:ext cx="8515350" cy="932731"/>
          </a:xfrm>
        </p:spPr>
        <p:txBody>
          <a:bodyPr>
            <a:noAutofit/>
          </a:bodyPr>
          <a:lstStyle/>
          <a:p>
            <a:r>
              <a:rPr lang="es-ES" sz="3600" b="1" dirty="0" smtClean="0"/>
              <a:t>La cancelación de la garantía </a:t>
            </a:r>
            <a:r>
              <a:rPr lang="es-ES" sz="3600" b="1" dirty="0" smtClean="0"/>
              <a:t>ofrecida</a:t>
            </a:r>
            <a:endParaRPr lang="es-ES" sz="5400" dirty="0" smtClean="0"/>
          </a:p>
        </p:txBody>
      </p:sp>
      <p:sp>
        <p:nvSpPr>
          <p:cNvPr id="22531" name="2 Marcador de contenido"/>
          <p:cNvSpPr>
            <a:spLocks noGrp="1"/>
          </p:cNvSpPr>
          <p:nvPr>
            <p:ph idx="1"/>
          </p:nvPr>
        </p:nvSpPr>
        <p:spPr>
          <a:xfrm>
            <a:off x="319088" y="893763"/>
            <a:ext cx="8524875" cy="5613400"/>
          </a:xfrm>
        </p:spPr>
        <p:txBody>
          <a:bodyPr/>
          <a:lstStyle/>
          <a:p>
            <a:pPr algn="just">
              <a:buFont typeface="Wingdings" pitchFamily="2" charset="2"/>
              <a:buNone/>
            </a:pPr>
            <a:r>
              <a:rPr lang="es-ES" dirty="0" smtClean="0"/>
              <a:t>Procede en los siguientes casos:</a:t>
            </a:r>
          </a:p>
          <a:p>
            <a:pPr algn="just"/>
            <a:r>
              <a:rPr lang="es-ES" sz="3000" dirty="0" smtClean="0"/>
              <a:t>Cuando se sustituye una garantía por otra. Antes de cancelarse la garantía original deberá constituirse la garantía sustituta.</a:t>
            </a:r>
          </a:p>
          <a:p>
            <a:pPr algn="just"/>
            <a:r>
              <a:rPr lang="es-ES" sz="3000" dirty="0" smtClean="0"/>
              <a:t>Por el pago del crédito fiscal.</a:t>
            </a:r>
          </a:p>
          <a:p>
            <a:pPr algn="just"/>
            <a:r>
              <a:rPr lang="es-ES" sz="3000" dirty="0" smtClean="0"/>
              <a:t>Cuando en definitiva quede sin efectos la resolución que dio origen al otorgamiento de la garantía.</a:t>
            </a:r>
          </a:p>
          <a:p>
            <a:pPr algn="just"/>
            <a:r>
              <a:rPr lang="es-ES" sz="3000" dirty="0" smtClean="0"/>
              <a:t>Cuando se cumpla la fecha de la vigencia de la garantía.</a:t>
            </a:r>
          </a:p>
        </p:txBody>
      </p:sp>
      <p:sp>
        <p:nvSpPr>
          <p:cNvPr id="22532"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9E21B0AC-236B-4017-9E20-FCDA07C8105A}" type="slidenum">
              <a:rPr lang="de-DE" smtClean="0"/>
              <a:pPr/>
              <a:t>25</a:t>
            </a:fld>
            <a:endParaRPr lang="de-DE" smtClean="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548680"/>
            <a:ext cx="8424936" cy="1384995"/>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a:latin typeface="Arial" pitchFamily="34" charset="0"/>
              <a:cs typeface="Arial" pitchFamily="34" charset="0"/>
            </a:endParaRPr>
          </a:p>
          <a:p>
            <a:endParaRPr lang="es-MX" sz="2800" b="1" dirty="0" smtClean="0">
              <a:latin typeface="Arial" pitchFamily="34" charset="0"/>
              <a:cs typeface="Arial" pitchFamily="34" charset="0"/>
            </a:endParaRPr>
          </a:p>
        </p:txBody>
      </p:sp>
      <p:sp>
        <p:nvSpPr>
          <p:cNvPr id="3" name="2 Rectángulo"/>
          <p:cNvSpPr/>
          <p:nvPr/>
        </p:nvSpPr>
        <p:spPr>
          <a:xfrm>
            <a:off x="323528" y="1052736"/>
            <a:ext cx="8424936" cy="5693866"/>
          </a:xfrm>
          <a:prstGeom prst="rect">
            <a:avLst/>
          </a:prstGeom>
        </p:spPr>
        <p:txBody>
          <a:bodyPr wrap="square">
            <a:spAutoFit/>
          </a:bodyPr>
          <a:lstStyle/>
          <a:p>
            <a:pPr>
              <a:buFont typeface="Arial" pitchFamily="34" charset="0"/>
              <a:buChar char="•"/>
            </a:pPr>
            <a:r>
              <a:rPr lang="es-MX" sz="2800" b="1" dirty="0" smtClean="0"/>
              <a:t>PRONTUARIO </a:t>
            </a:r>
            <a:r>
              <a:rPr lang="es-MX" sz="2800" b="1" dirty="0" smtClean="0"/>
              <a:t>FISCAL. </a:t>
            </a:r>
          </a:p>
          <a:p>
            <a:pPr>
              <a:buFont typeface="Arial" pitchFamily="34" charset="0"/>
              <a:buChar char="•"/>
            </a:pPr>
            <a:endParaRPr lang="es-MX" sz="2800" b="1" dirty="0" smtClean="0"/>
          </a:p>
          <a:p>
            <a:pPr>
              <a:buFont typeface="Arial" pitchFamily="34" charset="0"/>
              <a:buChar char="•"/>
            </a:pPr>
            <a:r>
              <a:rPr lang="es-MX" sz="2800" b="1" dirty="0" smtClean="0"/>
              <a:t>DERECHO PROCESAL FISCAL- KAYE, DIONISIO J.- ED. THEMIS. </a:t>
            </a:r>
          </a:p>
          <a:p>
            <a:pPr>
              <a:buFont typeface="Arial" pitchFamily="34" charset="0"/>
              <a:buChar char="•"/>
            </a:pPr>
            <a:endParaRPr lang="es-MX" sz="2800" b="1" dirty="0" smtClean="0"/>
          </a:p>
          <a:p>
            <a:pPr>
              <a:buFont typeface="Arial" pitchFamily="34" charset="0"/>
              <a:buChar char="•"/>
            </a:pPr>
            <a:r>
              <a:rPr lang="es-MX" sz="2800" b="1" dirty="0" smtClean="0"/>
              <a:t>FORMULARIO FISCAL Y JURISPRUDENCIA- SÁNCHEZ MARTÍNEZ Y OTRO - ED. TRILLAS. </a:t>
            </a:r>
          </a:p>
          <a:p>
            <a:pPr>
              <a:buFont typeface="Arial" pitchFamily="34" charset="0"/>
              <a:buChar char="•"/>
            </a:pPr>
            <a:endParaRPr lang="es-MX" sz="2800" b="1" dirty="0" smtClean="0"/>
          </a:p>
          <a:p>
            <a:pPr>
              <a:buFont typeface="Arial" pitchFamily="34" charset="0"/>
              <a:buChar char="•"/>
            </a:pPr>
            <a:r>
              <a:rPr lang="es-MX" sz="2800" b="1" dirty="0" smtClean="0"/>
              <a:t>PRINCIPIOS DE DERECHO TRIBUTARIO.- DELGADILLO GUTIERREZ LUÍS HUMBERTO.- ED. LIMUSA </a:t>
            </a:r>
          </a:p>
          <a:p>
            <a:pPr>
              <a:buFont typeface="Arial" pitchFamily="34" charset="0"/>
              <a:buChar char="•"/>
            </a:pPr>
            <a:endParaRPr lang="es-MX" sz="2800" b="1" dirty="0" smtClean="0"/>
          </a:p>
          <a:p>
            <a:pPr>
              <a:buFont typeface="Arial" pitchFamily="34" charset="0"/>
              <a:buChar char="•"/>
            </a:pPr>
            <a:r>
              <a:rPr lang="es-MX" sz="2800" b="1" dirty="0" smtClean="0"/>
              <a:t>AMPARO EN MATERIA FISCAL.- CARRASCO IRRIARTE, HUGO.- ED HARLA.</a:t>
            </a:r>
            <a:r>
              <a:rPr lang="es-MX" sz="2000" b="1" dirty="0" smtClean="0"/>
              <a:t> </a:t>
            </a:r>
          </a:p>
        </p:txBody>
      </p:sp>
    </p:spTree>
    <p:extLst>
      <p:ext uri="{BB962C8B-B14F-4D97-AF65-F5344CB8AC3E}">
        <p14:creationId xmlns:p14="http://schemas.microsoft.com/office/powerpoint/2010/main" xmlns=""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693866"/>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GUARANTEE FINANCIAL INTEREST</a:t>
            </a:r>
            <a:endParaRPr lang="es-MX" sz="2800" b="1" dirty="0" smtClean="0">
              <a:solidFill>
                <a:prstClr val="black"/>
              </a:solidFill>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p>
          <a:p>
            <a:pPr algn="just"/>
            <a:r>
              <a:rPr lang="en-US" sz="4000" dirty="0" smtClean="0">
                <a:latin typeface="Arial" pitchFamily="34" charset="0"/>
                <a:cs typeface="Arial" pitchFamily="34" charset="0"/>
              </a:rPr>
              <a:t>In presenting a study of which is tax rates are guaranteed that recognizes and allows the CFF, what are the formalities for each of them, in appropriate cases to ensure that the tax and interest and when such proceeds</a:t>
            </a:r>
            <a:r>
              <a:rPr lang="en-US" sz="4000" dirty="0" smtClean="0">
                <a:latin typeface="Arial" pitchFamily="34" charset="0"/>
                <a:cs typeface="Arial" pitchFamily="34" charset="0"/>
              </a:rPr>
              <a:t>.</a:t>
            </a:r>
            <a:endParaRPr lang="es-MX" sz="24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260648"/>
            <a:ext cx="8352679" cy="6555641"/>
          </a:xfrm>
          <a:prstGeom prst="rect">
            <a:avLst/>
          </a:prstGeom>
          <a:noFill/>
        </p:spPr>
        <p:txBody>
          <a:bodyPr wrap="square" rtlCol="0">
            <a:spAutoFit/>
          </a:bodyPr>
          <a:lstStyle/>
          <a:p>
            <a:pPr algn="just"/>
            <a:r>
              <a:rPr lang="es-MX" sz="2000" b="1" dirty="0" smtClean="0">
                <a:latin typeface="Arial" pitchFamily="34" charset="0"/>
                <a:cs typeface="Arial" pitchFamily="34" charset="0"/>
              </a:rPr>
              <a:t> </a:t>
            </a:r>
            <a:r>
              <a:rPr lang="es-MX" sz="2800" b="1" dirty="0">
                <a:latin typeface="Arial" pitchFamily="34" charset="0"/>
                <a:cs typeface="Arial" pitchFamily="34" charset="0"/>
              </a:rPr>
              <a:t>Palabras clave</a:t>
            </a:r>
            <a:r>
              <a:rPr lang="es-MX" sz="2800" b="1" dirty="0" smtClean="0">
                <a:latin typeface="Arial" pitchFamily="34" charset="0"/>
                <a:cs typeface="Arial" pitchFamily="34" charset="0"/>
              </a:rPr>
              <a:t>:</a:t>
            </a:r>
          </a:p>
          <a:p>
            <a:pPr algn="just"/>
            <a:r>
              <a:rPr lang="es-MX" sz="2800" dirty="0" smtClean="0">
                <a:latin typeface="Arial" pitchFamily="34" charset="0"/>
                <a:cs typeface="Arial" pitchFamily="34" charset="0"/>
              </a:rPr>
              <a:t>Garantía. </a:t>
            </a:r>
          </a:p>
          <a:p>
            <a:pPr algn="just"/>
            <a:r>
              <a:rPr lang="es-MX" sz="2800" dirty="0" smtClean="0">
                <a:latin typeface="Arial" pitchFamily="34" charset="0"/>
                <a:cs typeface="Arial" pitchFamily="34" charset="0"/>
              </a:rPr>
              <a:t>Crédito Fiscal.</a:t>
            </a:r>
          </a:p>
          <a:p>
            <a:pPr algn="just"/>
            <a:r>
              <a:rPr lang="es-MX" sz="2800" dirty="0" smtClean="0">
                <a:latin typeface="Arial" pitchFamily="34" charset="0"/>
                <a:cs typeface="Arial" pitchFamily="34" charset="0"/>
              </a:rPr>
              <a:t>Tesorería de la Federación.</a:t>
            </a:r>
          </a:p>
          <a:p>
            <a:pPr algn="just"/>
            <a:r>
              <a:rPr lang="es-MX" sz="2800" dirty="0" smtClean="0">
                <a:latin typeface="Arial" pitchFamily="34" charset="0"/>
                <a:cs typeface="Arial" pitchFamily="34" charset="0"/>
              </a:rPr>
              <a:t>Procedimiento Administrativo de Ejecución.</a:t>
            </a:r>
          </a:p>
          <a:p>
            <a:pPr algn="just"/>
            <a:r>
              <a:rPr lang="es-MX" sz="2800" dirty="0" smtClean="0">
                <a:latin typeface="Arial" pitchFamily="34" charset="0"/>
                <a:cs typeface="Arial" pitchFamily="34" charset="0"/>
              </a:rPr>
              <a:t>Recurso de Revocación.</a:t>
            </a:r>
          </a:p>
          <a:p>
            <a:pPr algn="just"/>
            <a:r>
              <a:rPr lang="es-MX" sz="2800" dirty="0" smtClean="0">
                <a:latin typeface="Arial" pitchFamily="34" charset="0"/>
                <a:cs typeface="Arial" pitchFamily="34" charset="0"/>
              </a:rPr>
              <a:t>Juicio Contencioso Administrativo</a:t>
            </a:r>
            <a:r>
              <a:rPr lang="es-MX" sz="2800" b="1" dirty="0" smtClean="0">
                <a:latin typeface="Arial" pitchFamily="34" charset="0"/>
                <a:cs typeface="Arial" pitchFamily="34" charset="0"/>
              </a:rPr>
              <a:t>.</a:t>
            </a:r>
          </a:p>
          <a:p>
            <a:pPr algn="just"/>
            <a:endParaRPr lang="es-MX" sz="2400" b="1" dirty="0" smtClean="0">
              <a:latin typeface="Arial" pitchFamily="34" charset="0"/>
              <a:cs typeface="Arial" pitchFamily="34" charset="0"/>
            </a:endParaRPr>
          </a:p>
          <a:p>
            <a:pPr algn="just"/>
            <a:r>
              <a:rPr lang="es-MX" sz="2800" b="1" dirty="0" smtClean="0">
                <a:latin typeface="Arial" pitchFamily="34" charset="0"/>
                <a:cs typeface="Arial" pitchFamily="34" charset="0"/>
              </a:rPr>
              <a:t> (</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p>
          <a:p>
            <a:pPr algn="just"/>
            <a:r>
              <a:rPr lang="en-US" sz="2800" dirty="0" smtClean="0">
                <a:latin typeface="Arial" pitchFamily="34" charset="0"/>
                <a:cs typeface="Arial" pitchFamily="34" charset="0"/>
              </a:rPr>
              <a:t>Warranty</a:t>
            </a:r>
            <a:r>
              <a:rPr lang="en-US" sz="2800" dirty="0" smtClean="0">
                <a:latin typeface="Arial" pitchFamily="34" charset="0"/>
                <a:cs typeface="Arial" pitchFamily="34" charset="0"/>
              </a:rPr>
              <a:t>. </a:t>
            </a:r>
          </a:p>
          <a:p>
            <a:pPr algn="just"/>
            <a:r>
              <a:rPr lang="en-US" sz="2800" dirty="0" smtClean="0">
                <a:latin typeface="Arial" pitchFamily="34" charset="0"/>
                <a:cs typeface="Arial" pitchFamily="34" charset="0"/>
              </a:rPr>
              <a:t>Tax Credit. </a:t>
            </a:r>
          </a:p>
          <a:p>
            <a:pPr algn="just"/>
            <a:r>
              <a:rPr lang="en-US" sz="2800" dirty="0" smtClean="0">
                <a:latin typeface="Arial" pitchFamily="34" charset="0"/>
                <a:cs typeface="Arial" pitchFamily="34" charset="0"/>
              </a:rPr>
              <a:t>Federal Treasury. </a:t>
            </a:r>
          </a:p>
          <a:p>
            <a:pPr algn="just"/>
            <a:r>
              <a:rPr lang="en-US" sz="2800" dirty="0" smtClean="0">
                <a:latin typeface="Arial" pitchFamily="34" charset="0"/>
                <a:cs typeface="Arial" pitchFamily="34" charset="0"/>
              </a:rPr>
              <a:t>Administrative Procedures for Implementation. </a:t>
            </a:r>
          </a:p>
          <a:p>
            <a:pPr algn="just"/>
            <a:r>
              <a:rPr lang="en-US" sz="2800" dirty="0" smtClean="0">
                <a:latin typeface="Arial" pitchFamily="34" charset="0"/>
                <a:cs typeface="Arial" pitchFamily="34" charset="0"/>
              </a:rPr>
              <a:t>Appeal of Revocation. </a:t>
            </a:r>
          </a:p>
          <a:p>
            <a:pPr algn="just"/>
            <a:r>
              <a:rPr lang="en-US" sz="2800" dirty="0" smtClean="0">
                <a:latin typeface="Arial" pitchFamily="34" charset="0"/>
                <a:cs typeface="Arial" pitchFamily="34" charset="0"/>
              </a:rPr>
              <a:t>Administrative Judgment</a:t>
            </a:r>
            <a:r>
              <a:rPr lang="en-US" sz="2800" dirty="0" smtClean="0">
                <a:latin typeface="Arial" pitchFamily="34" charset="0"/>
                <a:cs typeface="Arial" pitchFamily="34" charset="0"/>
              </a:rPr>
              <a:t>.</a:t>
            </a:r>
            <a:endParaRPr lang="es-MX"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395536" y="476672"/>
            <a:ext cx="8352928" cy="6109365"/>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a:t>
            </a:r>
          </a:p>
          <a:p>
            <a:pPr algn="just"/>
            <a:r>
              <a:rPr lang="es-ES" sz="3300" dirty="0" smtClean="0"/>
              <a:t>Que el alumno conozca las formalidades subjetivas, objetivas y procedimentales, contenidas en los diferentes ordenamientos legales,  de los diferentes actos administrativos que la autoridad fiscal practica a contribuyentes, responsables solidarios y a autoridades, así como dominar, entender y diferenciar los diferentes medios de impugnación que tienen estos últimos en caso de inconformidad por las practicas de los primeros para aplicarlos en la vida profesional</a:t>
            </a:r>
            <a:r>
              <a:rPr lang="es-ES" sz="3300" dirty="0" smtClean="0"/>
              <a:t>.</a:t>
            </a:r>
            <a:endParaRPr lang="es-MX" sz="3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6124754"/>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2:  </a:t>
            </a: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smtClean="0">
                <a:latin typeface="Arial" pitchFamily="34" charset="0"/>
                <a:cs typeface="Arial" pitchFamily="34" charset="0"/>
              </a:rPr>
              <a:t>:</a:t>
            </a:r>
          </a:p>
          <a:p>
            <a:pPr algn="just"/>
            <a:r>
              <a:rPr lang="es-MX" sz="4000" dirty="0" smtClean="0">
                <a:latin typeface="Arial" pitchFamily="34" charset="0"/>
                <a:cs typeface="Arial" pitchFamily="34" charset="0"/>
              </a:rPr>
              <a:t>El alumno conocerá cuales son los tipos de garantía fiscal que reconoce y permite el CFF, cuales son las formalidades de cada una de ellas, en que casos procede a garantizar el interés fiscal y cuando ya no procede tal.</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3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E9B4A92C-AC48-47DE-9A72-8553D092D2A8}" type="slidenum">
              <a:rPr lang="de-DE" smtClean="0"/>
              <a:pPr/>
              <a:t>7</a:t>
            </a:fld>
            <a:endParaRPr lang="de-DE" smtClean="0"/>
          </a:p>
        </p:txBody>
      </p:sp>
      <p:sp>
        <p:nvSpPr>
          <p:cNvPr id="5123" name="1 Título"/>
          <p:cNvSpPr>
            <a:spLocks noGrp="1"/>
          </p:cNvSpPr>
          <p:nvPr>
            <p:ph type="title"/>
          </p:nvPr>
        </p:nvSpPr>
        <p:spPr>
          <a:xfrm>
            <a:off x="395536" y="260648"/>
            <a:ext cx="8229600" cy="576064"/>
          </a:xfrm>
        </p:spPr>
        <p:txBody>
          <a:bodyPr>
            <a:normAutofit fontScale="90000"/>
          </a:bodyPr>
          <a:lstStyle/>
          <a:p>
            <a:pPr eaLnBrk="1" hangingPunct="1"/>
            <a:r>
              <a:rPr lang="es-MX" dirty="0" smtClean="0"/>
              <a:t>II.1.- CONCEPTO DE GARANTÍA.</a:t>
            </a:r>
            <a:endParaRPr lang="es-ES" dirty="0" smtClean="0"/>
          </a:p>
        </p:txBody>
      </p:sp>
      <p:sp>
        <p:nvSpPr>
          <p:cNvPr id="5124" name="2 Marcador de contenido"/>
          <p:cNvSpPr>
            <a:spLocks noGrp="1"/>
          </p:cNvSpPr>
          <p:nvPr>
            <p:ph idx="1"/>
          </p:nvPr>
        </p:nvSpPr>
        <p:spPr>
          <a:xfrm>
            <a:off x="467544" y="1124744"/>
            <a:ext cx="8304212" cy="5322887"/>
          </a:xfrm>
        </p:spPr>
        <p:txBody>
          <a:bodyPr/>
          <a:lstStyle/>
          <a:p>
            <a:pPr algn="just" eaLnBrk="1" hangingPunct="1">
              <a:buFont typeface="Wingdings" pitchFamily="2" charset="2"/>
              <a:buNone/>
            </a:pPr>
            <a:r>
              <a:rPr lang="es-ES" sz="3200" dirty="0" smtClean="0"/>
              <a:t>Proviene del término anglosajón “</a:t>
            </a:r>
            <a:r>
              <a:rPr lang="es-ES" sz="3200" dirty="0" err="1" smtClean="0"/>
              <a:t>warranty</a:t>
            </a:r>
            <a:r>
              <a:rPr lang="es-ES" sz="3200" dirty="0" smtClean="0"/>
              <a:t>” o “</a:t>
            </a:r>
            <a:r>
              <a:rPr lang="es-ES" sz="3200" dirty="0" err="1" smtClean="0"/>
              <a:t>warantia</a:t>
            </a:r>
            <a:r>
              <a:rPr lang="es-ES" sz="3200" dirty="0" smtClean="0"/>
              <a:t>”, que significa la acción de asegurar, proteger, defender o salvaguardar. </a:t>
            </a:r>
          </a:p>
          <a:p>
            <a:pPr algn="just" eaLnBrk="1" hangingPunct="1">
              <a:buFont typeface="Wingdings" pitchFamily="2" charset="2"/>
              <a:buNone/>
            </a:pPr>
            <a:r>
              <a:rPr lang="es-ES" sz="3200" dirty="0" smtClean="0"/>
              <a:t>Garantía equivale pues, en sentido lato a aseguramiento o afianzamiento, pudiendo también denotar protección, respaldo, defensa, salvaguarda o apoyo. </a:t>
            </a:r>
          </a:p>
          <a:p>
            <a:pPr algn="just" eaLnBrk="1" hangingPunct="1">
              <a:buFont typeface="Wingdings" pitchFamily="2" charset="2"/>
              <a:buNone/>
            </a:pPr>
            <a:r>
              <a:rPr lang="es-ES" sz="3200" dirty="0" smtClean="0"/>
              <a:t>Cualquier medio a través del cual se le asegura al acreedor el cumplimiento de la obligación por parte del deudor.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1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DF212510-B3CC-48ED-AA11-A00D110F74DA}" type="slidenum">
              <a:rPr lang="de-DE" smtClean="0"/>
              <a:pPr/>
              <a:t>8</a:t>
            </a:fld>
            <a:endParaRPr lang="de-DE" smtClean="0"/>
          </a:p>
        </p:txBody>
      </p:sp>
      <p:graphicFrame>
        <p:nvGraphicFramePr>
          <p:cNvPr id="1026" name="Rectangle 8" hidden="1"/>
          <p:cNvGraphicFramePr>
            <a:graphicFrameLocks/>
          </p:cNvGraphicFramePr>
          <p:nvPr/>
        </p:nvGraphicFramePr>
        <p:xfrm>
          <a:off x="0" y="0"/>
          <a:ext cx="158750" cy="158750"/>
        </p:xfrm>
        <a:graphic>
          <a:graphicData uri="http://schemas.openxmlformats.org/presentationml/2006/ole">
            <p:oleObj spid="_x0000_s1026" r:id="rId4" imgW="0" imgH="0" progId="">
              <p:embed/>
            </p:oleObj>
          </a:graphicData>
        </a:graphic>
      </p:graphicFrame>
      <p:sp>
        <p:nvSpPr>
          <p:cNvPr id="8" name="1 Título"/>
          <p:cNvSpPr txBox="1">
            <a:spLocks/>
          </p:cNvSpPr>
          <p:nvPr/>
        </p:nvSpPr>
        <p:spPr>
          <a:xfrm>
            <a:off x="285750" y="274638"/>
            <a:ext cx="8572500" cy="1143000"/>
          </a:xfrm>
          <a:prstGeom prst="rect">
            <a:avLst/>
          </a:prstGeom>
        </p:spPr>
        <p:txBody>
          <a:bodyPr/>
          <a:lstStyle/>
          <a:p>
            <a:pPr eaLnBrk="1" hangingPunct="1">
              <a:lnSpc>
                <a:spcPct val="95000"/>
              </a:lnSpc>
              <a:defRPr/>
            </a:pPr>
            <a:r>
              <a:rPr lang="es-MX" sz="3200" b="1" kern="0" dirty="0">
                <a:latin typeface="+mj-lt"/>
                <a:ea typeface="+mj-ea"/>
                <a:cs typeface="+mj-cs"/>
              </a:rPr>
              <a:t>II.2.- CONCEPTOS DE GARANTÍA DEL INTERES FISCAL.</a:t>
            </a:r>
            <a:endParaRPr lang="es-ES" sz="3200" b="1" kern="0" dirty="0">
              <a:latin typeface="+mj-lt"/>
              <a:ea typeface="+mj-ea"/>
              <a:cs typeface="+mj-cs"/>
            </a:endParaRPr>
          </a:p>
        </p:txBody>
      </p:sp>
      <p:sp>
        <p:nvSpPr>
          <p:cNvPr id="9" name="2 Marcador de contenido"/>
          <p:cNvSpPr txBox="1">
            <a:spLocks/>
          </p:cNvSpPr>
          <p:nvPr/>
        </p:nvSpPr>
        <p:spPr>
          <a:xfrm>
            <a:off x="158750" y="1628800"/>
            <a:ext cx="8733730" cy="4964088"/>
          </a:xfrm>
          <a:prstGeom prst="rect">
            <a:avLst/>
          </a:prstGeom>
        </p:spPr>
        <p:txBody>
          <a:bodyPr>
            <a:noAutofit/>
          </a:bodyPr>
          <a:lstStyle/>
          <a:p>
            <a:pPr marL="190500" indent="-190500" algn="just" eaLnBrk="1" hangingPunct="1">
              <a:spcBef>
                <a:spcPct val="40000"/>
              </a:spcBef>
              <a:buClr>
                <a:schemeClr val="accent1"/>
              </a:buClr>
              <a:buFont typeface="Wingdings" pitchFamily="2" charset="2"/>
              <a:buNone/>
              <a:defRPr/>
            </a:pPr>
            <a:r>
              <a:rPr lang="es-ES" sz="4400" kern="0" dirty="0">
                <a:latin typeface="+mn-lt"/>
              </a:rPr>
              <a:t>“Medio a través del cual se le asegura a la autoridad fiscal el cumplimiento de la obligación sustantiva; es decir, pago de contribuciones o aprovechamientos por parte del contribuyente deudor.”</a:t>
            </a:r>
            <a:br>
              <a:rPr lang="es-ES" sz="4400" kern="0" dirty="0">
                <a:latin typeface="+mn-lt"/>
              </a:rPr>
            </a:br>
            <a:endParaRPr lang="es-ES" sz="4400" kern="0" dirty="0">
              <a:latin typeface="+mn-l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4 Marcador de pie de página"/>
          <p:cNvSpPr>
            <a:spLocks noGrp="1"/>
          </p:cNvSpPr>
          <p:nvPr>
            <p:ph type="ftr" sz="quarter" idx="10"/>
          </p:nvPr>
        </p:nvSpPr>
        <p:spPr>
          <a:noFill/>
        </p:spPr>
        <p:txBody>
          <a:bodyPr/>
          <a:lstStyle/>
          <a:p>
            <a:r>
              <a:rPr lang="de-DE" smtClean="0"/>
              <a:t>Here comes your footer  </a:t>
            </a:r>
            <a:r>
              <a:rPr lang="de-DE" smtClean="0">
                <a:sym typeface="Wingdings" pitchFamily="2" charset="2"/>
              </a:rPr>
              <a:t></a:t>
            </a:r>
            <a:r>
              <a:rPr lang="de-DE" smtClean="0"/>
              <a:t>  Page </a:t>
            </a:r>
            <a:fld id="{05D7D88C-FFCD-4732-B1AD-126D818632F6}" type="slidenum">
              <a:rPr lang="de-DE" smtClean="0"/>
              <a:pPr/>
              <a:t>9</a:t>
            </a:fld>
            <a:endParaRPr lang="de-DE" smtClean="0"/>
          </a:p>
        </p:txBody>
      </p:sp>
      <p:sp>
        <p:nvSpPr>
          <p:cNvPr id="6147" name="2 Marcador de contenido"/>
          <p:cNvSpPr>
            <a:spLocks noGrp="1"/>
          </p:cNvSpPr>
          <p:nvPr>
            <p:ph idx="1"/>
          </p:nvPr>
        </p:nvSpPr>
        <p:spPr>
          <a:xfrm>
            <a:off x="323528" y="404664"/>
            <a:ext cx="8329612" cy="6192688"/>
          </a:xfrm>
        </p:spPr>
        <p:txBody>
          <a:bodyPr>
            <a:normAutofit/>
          </a:bodyPr>
          <a:lstStyle/>
          <a:p>
            <a:pPr algn="just" eaLnBrk="1" hangingPunct="1">
              <a:buFont typeface="Wingdings" pitchFamily="2" charset="2"/>
              <a:buNone/>
            </a:pPr>
            <a:r>
              <a:rPr lang="es-ES_tradnl" sz="4000" dirty="0" smtClean="0"/>
              <a:t>“PROCEDIMIENTO ADMINISTRATIVO SEGUIDO ANTE LA AUTORIDAD FISCAL QUE CONSISTE EN LA SATISFACCIÓN POR PARTE DEL QUEJOSO, REQUIRIENTE, CONTRIBUYENTE DEUDOR O SUJETO PASIVO DEL MONTO TOTAL DEL CRÉDITO FISCAL DERIVADO DEL CUMPLIMIENTO O INCUMPLIMIENTO DE UNA OBLIGACIÓN SUBJETIVA.”</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1862</Words>
  <Application>Microsoft Office PowerPoint</Application>
  <PresentationFormat>Presentación en pantalla (4:3)</PresentationFormat>
  <Paragraphs>170</Paragraphs>
  <Slides>26</Slides>
  <Notes>3</Notes>
  <HiddenSlides>0</HiddenSlides>
  <MMClips>0</MMClips>
  <ScaleCrop>false</ScaleCrop>
  <HeadingPairs>
    <vt:vector size="6" baseType="variant">
      <vt:variant>
        <vt:lpstr>Tema</vt:lpstr>
      </vt:variant>
      <vt:variant>
        <vt:i4>1</vt:i4>
      </vt:variant>
      <vt:variant>
        <vt:lpstr>Servidores OLE incrustados</vt:lpstr>
      </vt:variant>
      <vt:variant>
        <vt:i4>0</vt:i4>
      </vt:variant>
      <vt:variant>
        <vt:lpstr>Títulos de diapositiva</vt:lpstr>
      </vt:variant>
      <vt:variant>
        <vt:i4>26</vt:i4>
      </vt:variant>
    </vt:vector>
  </HeadingPairs>
  <TitlesOfParts>
    <vt:vector size="27" baseType="lpstr">
      <vt:lpstr>Tema de Office</vt:lpstr>
      <vt:lpstr>Diapositiva 1</vt:lpstr>
      <vt:lpstr>Diapositiva 2</vt:lpstr>
      <vt:lpstr>Diapositiva 3</vt:lpstr>
      <vt:lpstr>Diapositiva 4</vt:lpstr>
      <vt:lpstr>Diapositiva 5</vt:lpstr>
      <vt:lpstr>Diapositiva 6</vt:lpstr>
      <vt:lpstr>II.1.- CONCEPTO DE GARANTÍA.</vt:lpstr>
      <vt:lpstr>Diapositiva 8</vt:lpstr>
      <vt:lpstr>Diapositiva 9</vt:lpstr>
      <vt:lpstr>II.3. TIPOS DE GARANTÍA FISCAL. Art. 141 CFF </vt:lpstr>
      <vt:lpstr>II.3. TIPOS DE GARANTÍA FISCAL. Art. 141 CFF </vt:lpstr>
      <vt:lpstr>I. Depósito en dinero, que establezca la SHCP. </vt:lpstr>
      <vt:lpstr>I. Carta de Crédito Público.</vt:lpstr>
      <vt:lpstr>II. Prenda.</vt:lpstr>
      <vt:lpstr>No se acepta como prenda los siguientes bienes:</vt:lpstr>
      <vt:lpstr>Diapositiva 16</vt:lpstr>
      <vt:lpstr>II. Hipoteca.</vt:lpstr>
      <vt:lpstr>III. Fianza otorgada por institución autorizada.</vt:lpstr>
      <vt:lpstr>IV. Obligación Solidaria. </vt:lpstr>
      <vt:lpstr>V. Embargo en la vía administrativa.</vt:lpstr>
      <vt:lpstr>VI.- Títulos valor o cartera de créditos.  </vt:lpstr>
      <vt:lpstr>Reglas.</vt:lpstr>
      <vt:lpstr>Casos en los que se deba de Garantizar el Crédito Fiscal.</vt:lpstr>
      <vt:lpstr>Lugar en donde se debe depositar la Garantía del IF</vt:lpstr>
      <vt:lpstr>La cancelación de la garantía ofrecida</vt:lpstr>
      <vt:lpstr>Diapositiva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user</cp:lastModifiedBy>
  <cp:revision>31</cp:revision>
  <dcterms:created xsi:type="dcterms:W3CDTF">2012-08-07T16:35:15Z</dcterms:created>
  <dcterms:modified xsi:type="dcterms:W3CDTF">2014-03-24T06:59:58Z</dcterms:modified>
</cp:coreProperties>
</file>